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58" r:id="rId6"/>
    <p:sldId id="279" r:id="rId7"/>
    <p:sldId id="260" r:id="rId8"/>
    <p:sldId id="272" r:id="rId9"/>
    <p:sldId id="281" r:id="rId10"/>
    <p:sldId id="280" r:id="rId11"/>
    <p:sldId id="267" r:id="rId12"/>
    <p:sldId id="262" r:id="rId13"/>
    <p:sldId id="264" r:id="rId14"/>
    <p:sldId id="278" r:id="rId15"/>
    <p:sldId id="282" r:id="rId16"/>
    <p:sldId id="277" r:id="rId17"/>
  </p:sldIdLst>
  <p:sldSz cx="18288000" cy="10287000"/>
  <p:notesSz cx="7023100" cy="9309100"/>
  <p:embeddedFontLst>
    <p:embeddedFont>
      <p:font typeface=" Avenir Next Arabic Bold" panose="020B0604020202020204" charset="-78"/>
      <p:regular r:id="rId19"/>
      <p:bold r:id="rId20"/>
    </p:embeddedFont>
    <p:embeddedFont>
      <p:font typeface="Arial Bold" panose="020B0704020202020204" pitchFamily="34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8BA4EF-C876-0B63-6256-582019E014EF}" name="Gold, Ryan" initials="RG" userId="S::rgold@nib.org::bf524a1c-f903-4fbf-8e92-c1f8aaf0ee4a" providerId="AD"/>
  <p188:author id="{120534FC-3831-AF97-5195-E4045707309D}" name="Simoes, Eileen" initials="ES" userId="S::esimoes@nib.org::3a6f9942-8797-4c10-a4df-f3672c57281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es, Eileen" initials="ES" lastIdx="1" clrIdx="0">
    <p:extLst>
      <p:ext uri="{19B8F6BF-5375-455C-9EA6-DF929625EA0E}">
        <p15:presenceInfo xmlns:p15="http://schemas.microsoft.com/office/powerpoint/2012/main" userId="S::esimoes@nib.org::3a6f9942-8797-4c10-a4df-f3672c5728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913B0-B684-4E12-94D3-3DEB8E670C81}" v="4" dt="2026-05-14T15:34:54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62" autoAdjust="0"/>
  </p:normalViewPr>
  <p:slideViewPr>
    <p:cSldViewPr snapToGrid="0">
      <p:cViewPr varScale="1">
        <p:scale>
          <a:sx n="68" d="100"/>
          <a:sy n="68" d="100"/>
        </p:scale>
        <p:origin x="89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493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d, Ryan" userId="bf524a1c-f903-4fbf-8e92-c1f8aaf0ee4a" providerId="ADAL" clId="{717B2134-4CB8-49B9-8F06-EE3D99551F0F}"/>
    <pc:docChg chg="delSld modSld">
      <pc:chgData name="Gold, Ryan" userId="bf524a1c-f903-4fbf-8e92-c1f8aaf0ee4a" providerId="ADAL" clId="{717B2134-4CB8-49B9-8F06-EE3D99551F0F}" dt="2026-05-14T15:33:03.080" v="78" actId="20577"/>
      <pc:docMkLst>
        <pc:docMk/>
      </pc:docMkLst>
      <pc:sldChg chg="del">
        <pc:chgData name="Gold, Ryan" userId="bf524a1c-f903-4fbf-8e92-c1f8aaf0ee4a" providerId="ADAL" clId="{717B2134-4CB8-49B9-8F06-EE3D99551F0F}" dt="2026-05-14T15:31:19.236" v="0" actId="47"/>
        <pc:sldMkLst>
          <pc:docMk/>
          <pc:sldMk cId="0" sldId="263"/>
        </pc:sldMkLst>
      </pc:sldChg>
      <pc:sldChg chg="modSp mod">
        <pc:chgData name="Gold, Ryan" userId="bf524a1c-f903-4fbf-8e92-c1f8aaf0ee4a" providerId="ADAL" clId="{717B2134-4CB8-49B9-8F06-EE3D99551F0F}" dt="2026-05-14T15:33:03.080" v="78" actId="20577"/>
        <pc:sldMkLst>
          <pc:docMk/>
          <pc:sldMk cId="807301652" sldId="278"/>
        </pc:sldMkLst>
        <pc:spChg chg="mod">
          <ac:chgData name="Gold, Ryan" userId="bf524a1c-f903-4fbf-8e92-c1f8aaf0ee4a" providerId="ADAL" clId="{717B2134-4CB8-49B9-8F06-EE3D99551F0F}" dt="2026-05-14T15:33:03.080" v="78" actId="20577"/>
          <ac:spMkLst>
            <pc:docMk/>
            <pc:sldMk cId="807301652" sldId="278"/>
            <ac:spMk id="7" creationId="{D024D60C-605C-24F2-3235-2B37BE8E029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F4653E8-9AE4-4F47-9826-A7D31C6A729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6DB5792-9FE6-4016-BC84-0EECCC88C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12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0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AF727-D761-C04D-8659-2F76A39C5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2BB236-2A90-26A5-49BC-4AD422417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9E936-BE32-340A-8C33-171E1FBF7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2F3D0-64E2-81CD-8B63-865E49921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32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10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7B4C9-F9EC-9F02-C3E9-8BAA4B63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E053B0-32DE-F893-DC4B-CB052368C7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B88691-1207-981A-594A-4C14C55A8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A917-779C-D84C-4908-D4CD89F6C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7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A682E-B68F-4BEF-D7F0-E0624CDB1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74F97-4213-5407-C9B4-B4B127536E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8FA16-AABF-7DF7-82B7-D8399A9AF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E0DD9-68B9-2D9D-6E0D-2A3A917E15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28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569ED-A671-37F4-A805-44DE42FD2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8554FF-80C4-9C5F-D62C-549E24978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12D77-D5DB-FE36-7E8B-DD72379AE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43121-4CD7-E90A-9EE1-9094A7D7B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51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3309" indent="-233309">
              <a:buAutoNum type="arabicPeriod"/>
            </a:pPr>
            <a:endParaRPr lang="en-US" b="1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3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77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97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E8DB1-3AA8-305E-783A-6D2948EB6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002AE-A785-C5AF-2343-D676B371E0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B7663F-6B12-350A-FAA8-01A3576EA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CA494-5B0B-61EF-F0C8-62F607A8D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57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E428C-6C0B-6818-5024-629351B50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D5C9D-41C2-F228-9757-FE01D9A20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212A5F-8BE0-DD84-4D42-909B4CF873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B7673-DAF5-7DD7-89AF-A537D280B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45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5792-9FE6-4016-BC84-0EECCC88C6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7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>
            <a:extLst>
              <a:ext uri="{FF2B5EF4-FFF2-40B4-BE49-F238E27FC236}">
                <a16:creationId xmlns:a16="http://schemas.microsoft.com/office/drawing/2014/main" id="{5177015A-2B0F-3F04-1966-CB28FD6C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BC77376A-670A-274F-72ED-AC0421303950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1188413-0826-EDEB-5300-44F27ED99975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2109B20-22E7-A7F0-519E-83566FEE90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61925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0148163B-A4FE-BC8A-FA1D-0E41BAB7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0EC14-DA72-6F44-30B9-95D622916A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2978150"/>
            <a:ext cx="16192500" cy="425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>
            <a:extLst>
              <a:ext uri="{FF2B5EF4-FFF2-40B4-BE49-F238E27FC236}">
                <a16:creationId xmlns:a16="http://schemas.microsoft.com/office/drawing/2014/main" id="{A11EFC62-767C-0FA7-91BF-3010541A1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EA8C5343-8228-C38E-ED4D-82EB74305B9E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726F1BCF-15C6-89E6-6541-10805362DCF8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DB34195D-C139-1FE4-F563-2EC3463E0C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62306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grpSp>
        <p:nvGrpSpPr>
          <p:cNvPr id="11" name="Group 18">
            <a:extLst>
              <a:ext uri="{FF2B5EF4-FFF2-40B4-BE49-F238E27FC236}">
                <a16:creationId xmlns:a16="http://schemas.microsoft.com/office/drawing/2014/main" id="{11AB3024-5922-5718-465F-1AB6791F2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5151341"/>
            <a:ext cx="1113505" cy="1051484"/>
            <a:chOff x="0" y="0"/>
            <a:chExt cx="293269" cy="276934"/>
          </a:xfrm>
        </p:grpSpPr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F15819DD-2E95-079B-A932-30BFF11F693D}"/>
                </a:ext>
              </a:extLst>
            </p:cNvPr>
            <p:cNvSpPr/>
            <p:nvPr/>
          </p:nvSpPr>
          <p:spPr>
            <a:xfrm>
              <a:off x="0" y="0"/>
              <a:ext cx="293269" cy="276934"/>
            </a:xfrm>
            <a:custGeom>
              <a:avLst/>
              <a:gdLst/>
              <a:ahLst/>
              <a:cxnLst/>
              <a:rect l="l" t="t" r="r" b="b"/>
              <a:pathLst>
                <a:path w="293269" h="276934">
                  <a:moveTo>
                    <a:pt x="104291" y="0"/>
                  </a:moveTo>
                  <a:lnTo>
                    <a:pt x="188978" y="0"/>
                  </a:lnTo>
                  <a:cubicBezTo>
                    <a:pt x="216637" y="0"/>
                    <a:pt x="243164" y="10988"/>
                    <a:pt x="262723" y="30546"/>
                  </a:cubicBezTo>
                  <a:cubicBezTo>
                    <a:pt x="282281" y="50105"/>
                    <a:pt x="293269" y="76631"/>
                    <a:pt x="293269" y="104291"/>
                  </a:cubicBezTo>
                  <a:lnTo>
                    <a:pt x="293269" y="172643"/>
                  </a:lnTo>
                  <a:cubicBezTo>
                    <a:pt x="293269" y="200303"/>
                    <a:pt x="282281" y="226829"/>
                    <a:pt x="262723" y="246388"/>
                  </a:cubicBezTo>
                  <a:cubicBezTo>
                    <a:pt x="243164" y="265946"/>
                    <a:pt x="216637" y="276934"/>
                    <a:pt x="188978" y="276934"/>
                  </a:cubicBezTo>
                  <a:lnTo>
                    <a:pt x="104291" y="276934"/>
                  </a:lnTo>
                  <a:cubicBezTo>
                    <a:pt x="46693" y="276934"/>
                    <a:pt x="0" y="230241"/>
                    <a:pt x="0" y="172643"/>
                  </a:cubicBezTo>
                  <a:lnTo>
                    <a:pt x="0" y="104291"/>
                  </a:lnTo>
                  <a:cubicBezTo>
                    <a:pt x="0" y="76631"/>
                    <a:pt x="10988" y="50105"/>
                    <a:pt x="30546" y="30546"/>
                  </a:cubicBezTo>
                  <a:cubicBezTo>
                    <a:pt x="50105" y="10988"/>
                    <a:pt x="76631" y="0"/>
                    <a:pt x="104291" y="0"/>
                  </a:cubicBezTo>
                  <a:close/>
                </a:path>
              </a:pathLst>
            </a:custGeom>
            <a:solidFill>
              <a:srgbClr val="0976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35B082D9-ECFD-D32D-D245-BD20DF5E1FA0}"/>
                </a:ext>
              </a:extLst>
            </p:cNvPr>
            <p:cNvSpPr txBox="1"/>
            <p:nvPr/>
          </p:nvSpPr>
          <p:spPr>
            <a:xfrm>
              <a:off x="0" y="-38100"/>
              <a:ext cx="293269" cy="315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21">
            <a:extLst>
              <a:ext uri="{FF2B5EF4-FFF2-40B4-BE49-F238E27FC236}">
                <a16:creationId xmlns:a16="http://schemas.microsoft.com/office/drawing/2014/main" id="{EDBAE282-BFAE-EB9B-EBA2-38A8F0A86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75119" y="5143500"/>
            <a:ext cx="1113505" cy="1051484"/>
            <a:chOff x="0" y="0"/>
            <a:chExt cx="293269" cy="276934"/>
          </a:xfrm>
        </p:grpSpPr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0B9301AB-3873-7F7C-AE35-2C295A7AB391}"/>
                </a:ext>
              </a:extLst>
            </p:cNvPr>
            <p:cNvSpPr/>
            <p:nvPr/>
          </p:nvSpPr>
          <p:spPr>
            <a:xfrm>
              <a:off x="0" y="0"/>
              <a:ext cx="293269" cy="276934"/>
            </a:xfrm>
            <a:custGeom>
              <a:avLst/>
              <a:gdLst/>
              <a:ahLst/>
              <a:cxnLst/>
              <a:rect l="l" t="t" r="r" b="b"/>
              <a:pathLst>
                <a:path w="293269" h="276934">
                  <a:moveTo>
                    <a:pt x="104291" y="0"/>
                  </a:moveTo>
                  <a:lnTo>
                    <a:pt x="188978" y="0"/>
                  </a:lnTo>
                  <a:cubicBezTo>
                    <a:pt x="216637" y="0"/>
                    <a:pt x="243164" y="10988"/>
                    <a:pt x="262723" y="30546"/>
                  </a:cubicBezTo>
                  <a:cubicBezTo>
                    <a:pt x="282281" y="50105"/>
                    <a:pt x="293269" y="76631"/>
                    <a:pt x="293269" y="104291"/>
                  </a:cubicBezTo>
                  <a:lnTo>
                    <a:pt x="293269" y="172643"/>
                  </a:lnTo>
                  <a:cubicBezTo>
                    <a:pt x="293269" y="200303"/>
                    <a:pt x="282281" y="226829"/>
                    <a:pt x="262723" y="246388"/>
                  </a:cubicBezTo>
                  <a:cubicBezTo>
                    <a:pt x="243164" y="265946"/>
                    <a:pt x="216637" y="276934"/>
                    <a:pt x="188978" y="276934"/>
                  </a:cubicBezTo>
                  <a:lnTo>
                    <a:pt x="104291" y="276934"/>
                  </a:lnTo>
                  <a:cubicBezTo>
                    <a:pt x="46693" y="276934"/>
                    <a:pt x="0" y="230241"/>
                    <a:pt x="0" y="172643"/>
                  </a:cubicBezTo>
                  <a:lnTo>
                    <a:pt x="0" y="104291"/>
                  </a:lnTo>
                  <a:cubicBezTo>
                    <a:pt x="0" y="76631"/>
                    <a:pt x="10988" y="50105"/>
                    <a:pt x="30546" y="30546"/>
                  </a:cubicBezTo>
                  <a:cubicBezTo>
                    <a:pt x="50105" y="10988"/>
                    <a:pt x="76631" y="0"/>
                    <a:pt x="104291" y="0"/>
                  </a:cubicBezTo>
                  <a:close/>
                </a:path>
              </a:pathLst>
            </a:custGeom>
            <a:solidFill>
              <a:srgbClr val="0976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230143A0-2742-4899-820B-FF37F9C11B54}"/>
                </a:ext>
              </a:extLst>
            </p:cNvPr>
            <p:cNvSpPr txBox="1"/>
            <p:nvPr/>
          </p:nvSpPr>
          <p:spPr>
            <a:xfrm>
              <a:off x="0" y="-38100"/>
              <a:ext cx="293269" cy="315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24">
            <a:extLst>
              <a:ext uri="{FF2B5EF4-FFF2-40B4-BE49-F238E27FC236}">
                <a16:creationId xmlns:a16="http://schemas.microsoft.com/office/drawing/2014/main" id="{BA0B0A33-53B8-246C-42B8-1F1FC706C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07102" y="5344013"/>
            <a:ext cx="646292" cy="646292"/>
          </a:xfrm>
          <a:custGeom>
            <a:avLst/>
            <a:gdLst/>
            <a:ahLst/>
            <a:cxnLst/>
            <a:rect l="l" t="t" r="r" b="b"/>
            <a:pathLst>
              <a:path w="646292" h="646292">
                <a:moveTo>
                  <a:pt x="0" y="0"/>
                </a:moveTo>
                <a:lnTo>
                  <a:pt x="646292" y="0"/>
                </a:lnTo>
                <a:lnTo>
                  <a:pt x="646292" y="646292"/>
                </a:lnTo>
                <a:lnTo>
                  <a:pt x="0" y="6462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25">
            <a:extLst>
              <a:ext uri="{FF2B5EF4-FFF2-40B4-BE49-F238E27FC236}">
                <a16:creationId xmlns:a16="http://schemas.microsoft.com/office/drawing/2014/main" id="{CBEDCB78-ED93-9B9D-2363-22BB9A234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5294" y="5298437"/>
            <a:ext cx="593156" cy="721761"/>
          </a:xfrm>
          <a:custGeom>
            <a:avLst/>
            <a:gdLst/>
            <a:ahLst/>
            <a:cxnLst/>
            <a:rect l="l" t="t" r="r" b="b"/>
            <a:pathLst>
              <a:path w="593156" h="721761">
                <a:moveTo>
                  <a:pt x="0" y="0"/>
                </a:moveTo>
                <a:lnTo>
                  <a:pt x="593156" y="0"/>
                </a:lnTo>
                <a:lnTo>
                  <a:pt x="593156" y="721761"/>
                </a:lnTo>
                <a:lnTo>
                  <a:pt x="0" y="721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27">
            <a:extLst>
              <a:ext uri="{FF2B5EF4-FFF2-40B4-BE49-F238E27FC236}">
                <a16:creationId xmlns:a16="http://schemas.microsoft.com/office/drawing/2014/main" id="{F63B5A17-06BC-BC2F-6E58-925F2EEA9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52077" y="5151341"/>
            <a:ext cx="1113505" cy="1051484"/>
            <a:chOff x="0" y="0"/>
            <a:chExt cx="293269" cy="276934"/>
          </a:xfrm>
        </p:grpSpPr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F4469162-BC48-6617-F464-3FD81A473288}"/>
                </a:ext>
              </a:extLst>
            </p:cNvPr>
            <p:cNvSpPr/>
            <p:nvPr/>
          </p:nvSpPr>
          <p:spPr>
            <a:xfrm>
              <a:off x="0" y="0"/>
              <a:ext cx="293269" cy="276934"/>
            </a:xfrm>
            <a:custGeom>
              <a:avLst/>
              <a:gdLst/>
              <a:ahLst/>
              <a:cxnLst/>
              <a:rect l="l" t="t" r="r" b="b"/>
              <a:pathLst>
                <a:path w="293269" h="276934">
                  <a:moveTo>
                    <a:pt x="104291" y="0"/>
                  </a:moveTo>
                  <a:lnTo>
                    <a:pt x="188978" y="0"/>
                  </a:lnTo>
                  <a:cubicBezTo>
                    <a:pt x="216637" y="0"/>
                    <a:pt x="243164" y="10988"/>
                    <a:pt x="262723" y="30546"/>
                  </a:cubicBezTo>
                  <a:cubicBezTo>
                    <a:pt x="282281" y="50105"/>
                    <a:pt x="293269" y="76631"/>
                    <a:pt x="293269" y="104291"/>
                  </a:cubicBezTo>
                  <a:lnTo>
                    <a:pt x="293269" y="172643"/>
                  </a:lnTo>
                  <a:cubicBezTo>
                    <a:pt x="293269" y="200303"/>
                    <a:pt x="282281" y="226829"/>
                    <a:pt x="262723" y="246388"/>
                  </a:cubicBezTo>
                  <a:cubicBezTo>
                    <a:pt x="243164" y="265946"/>
                    <a:pt x="216637" y="276934"/>
                    <a:pt x="188978" y="276934"/>
                  </a:cubicBezTo>
                  <a:lnTo>
                    <a:pt x="104291" y="276934"/>
                  </a:lnTo>
                  <a:cubicBezTo>
                    <a:pt x="46693" y="276934"/>
                    <a:pt x="0" y="230241"/>
                    <a:pt x="0" y="172643"/>
                  </a:cubicBezTo>
                  <a:lnTo>
                    <a:pt x="0" y="104291"/>
                  </a:lnTo>
                  <a:cubicBezTo>
                    <a:pt x="0" y="76631"/>
                    <a:pt x="10988" y="50105"/>
                    <a:pt x="30546" y="30546"/>
                  </a:cubicBezTo>
                  <a:cubicBezTo>
                    <a:pt x="50105" y="10988"/>
                    <a:pt x="76631" y="0"/>
                    <a:pt x="104291" y="0"/>
                  </a:cubicBezTo>
                  <a:close/>
                </a:path>
              </a:pathLst>
            </a:custGeom>
            <a:solidFill>
              <a:srgbClr val="0976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9">
              <a:extLst>
                <a:ext uri="{FF2B5EF4-FFF2-40B4-BE49-F238E27FC236}">
                  <a16:creationId xmlns:a16="http://schemas.microsoft.com/office/drawing/2014/main" id="{0C3E6E7B-16C3-AE57-F8AC-1E204923E36B}"/>
                </a:ext>
              </a:extLst>
            </p:cNvPr>
            <p:cNvSpPr txBox="1"/>
            <p:nvPr/>
          </p:nvSpPr>
          <p:spPr>
            <a:xfrm>
              <a:off x="0" y="-38100"/>
              <a:ext cx="293269" cy="315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32">
            <a:extLst>
              <a:ext uri="{FF2B5EF4-FFF2-40B4-BE49-F238E27FC236}">
                <a16:creationId xmlns:a16="http://schemas.microsoft.com/office/drawing/2014/main" id="{0F6AB2AE-5AB7-8EEB-2A1F-40C4BBC77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068415" y="5414966"/>
            <a:ext cx="513256" cy="513256"/>
          </a:xfrm>
          <a:custGeom>
            <a:avLst/>
            <a:gdLst/>
            <a:ahLst/>
            <a:cxnLst/>
            <a:rect l="l" t="t" r="r" b="b"/>
            <a:pathLst>
              <a:path w="513256" h="513256">
                <a:moveTo>
                  <a:pt x="0" y="0"/>
                </a:moveTo>
                <a:lnTo>
                  <a:pt x="513256" y="0"/>
                </a:lnTo>
                <a:lnTo>
                  <a:pt x="513256" y="513256"/>
                </a:lnTo>
                <a:lnTo>
                  <a:pt x="0" y="513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7BF6A49F-B273-5583-0E15-4E1088B46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F4C0C-8F5E-A218-3ED3-0E6A230FD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2919675"/>
            <a:ext cx="16230600" cy="12014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246466-6BC2-D977-2C93-49E0B9101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6648" y="7419267"/>
            <a:ext cx="4519814" cy="1003841"/>
          </a:xfrm>
        </p:spPr>
        <p:txBody>
          <a:bodyPr>
            <a:no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14626C2-DB30-FE7C-7BA3-D169ED14AA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75119" y="7455216"/>
            <a:ext cx="4519814" cy="1003841"/>
          </a:xfrm>
        </p:spPr>
        <p:txBody>
          <a:bodyPr>
            <a:no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E3B20CE3-0039-84ED-7BD5-0E364A4FB0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52077" y="7419267"/>
            <a:ext cx="4519814" cy="1003841"/>
          </a:xfrm>
        </p:spPr>
        <p:txBody>
          <a:bodyPr>
            <a:no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71F50670-6EB9-BC87-775D-7219679EE9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7359" y="6783305"/>
            <a:ext cx="4519814" cy="372522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30B32DCD-5E25-DFFB-6A4E-5B5642E275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68873" y="6783305"/>
            <a:ext cx="4519814" cy="372522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7C9D0DE-BDCF-FD43-E584-B3D515DD2C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752077" y="6715889"/>
            <a:ext cx="4519814" cy="372522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B5FC42-FDB0-10CC-F973-CC71787A39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4675" y="1028700"/>
            <a:ext cx="6865938" cy="7600950"/>
          </a:xfrm>
        </p:spPr>
        <p:txBody>
          <a:bodyPr/>
          <a:lstStyle/>
          <a:p>
            <a:endParaRPr lang="en-US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6A92614-BCA7-12D5-9F1E-404AE352E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289866" y="2492823"/>
            <a:ext cx="1450492" cy="74846"/>
            <a:chOff x="0" y="0"/>
            <a:chExt cx="257950" cy="1331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7773B837-991C-5B42-5B64-EEC9D5DCDD30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4FFFF565-A9A1-D763-9733-F0FB1B0FDD14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E3DDF1AE-E9CD-A1E9-E139-4475F7EA80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89866" y="1028700"/>
            <a:ext cx="7969434" cy="9105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5A64C6DE-D362-FCFC-0798-73C670BA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2B3CF-923E-4A1B-5296-D87B17AE4C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13666" y="3090140"/>
            <a:ext cx="7931334" cy="5787160"/>
          </a:xfrm>
        </p:spPr>
        <p:txBody>
          <a:bodyPr/>
          <a:lstStyle>
            <a:lvl1pPr marL="727425" indent="-457200">
              <a:defRPr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727425" indent="-457200">
              <a:defRPr lang="en-US" sz="2503" b="1" kern="1200" dirty="0">
                <a:solidFill>
                  <a:srgbClr val="000000"/>
                </a:solidFill>
                <a:latin typeface=" Avenir Next Arabic Bold" panose="020B0604020202020204" charset="-78"/>
                <a:ea typeface="Arial Bold"/>
                <a:cs typeface=" Avenir Next Arabic Bold" panose="020B0604020202020204" charset="-78"/>
              </a:defRPr>
            </a:lvl2pPr>
            <a:lvl3pPr marL="727425" indent="-457200">
              <a:defRPr/>
            </a:lvl3pPr>
            <a:lvl4pPr marL="727425" indent="-457200">
              <a:defRPr/>
            </a:lvl4pPr>
            <a:lvl5pPr marL="727425" indent="-457200">
              <a:defRPr/>
            </a:lvl5pPr>
          </a:lstStyle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marR="0" lvl="1" indent="-270224" algn="l" defTabSz="914400" rtl="0" eaLnBrk="1" fontAlgn="auto" latinLnBrk="0" hangingPunct="1">
              <a:lnSpc>
                <a:spcPts val="350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marR="0" lvl="1" indent="-270224" algn="l" defTabSz="914400" rtl="0" eaLnBrk="1" fontAlgn="auto" latinLnBrk="0" hangingPunct="1">
              <a:lnSpc>
                <a:spcPts val="350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marR="0" lvl="1" indent="-270224" algn="l" defTabSz="914400" rtl="0" eaLnBrk="1" fontAlgn="auto" latinLnBrk="0" hangingPunct="1">
              <a:lnSpc>
                <a:spcPts val="350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marR="0" lvl="1" indent="-270224" algn="l" defTabSz="914400" rtl="0" eaLnBrk="1" fontAlgn="auto" latinLnBrk="0" hangingPunct="1">
              <a:lnSpc>
                <a:spcPts val="350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marR="0" lvl="1" indent="-270224" algn="l" defTabSz="914400" rtl="0" eaLnBrk="1" fontAlgn="auto" latinLnBrk="0" hangingPunct="1">
              <a:lnSpc>
                <a:spcPts val="3504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  <a:p>
            <a:pPr marL="540449" lvl="1" indent="-270224" algn="l" defTabSz="914400" rtl="0" eaLnBrk="1" latinLnBrk="0" hangingPunct="1">
              <a:lnSpc>
                <a:spcPts val="3504"/>
              </a:lnSpc>
              <a:buFont typeface="Arial"/>
              <a:buChar char="•"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061F9C-B8CF-AB8A-0789-E6F8B9B2BA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53538" y="1028700"/>
            <a:ext cx="7967662" cy="7548563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09DDDC92-28B9-18C2-CE5E-00C9701DC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FF2CA91B-8D46-A6A1-61B3-BF97D721AE36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A1C7DA56-8F6D-44EF-99DD-053786194856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40D1B05F-8AA5-66A9-E14C-014B0A611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0BC7C9DC-E973-DEC8-8A99-57F1722A0E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7969434" cy="9105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76A17-ABE7-6A7C-83A0-211686FF0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4216400"/>
            <a:ext cx="7969433" cy="389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0EB0A0-0DA0-68BB-E18A-6ADB49806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2453" y="3000856"/>
            <a:ext cx="8006439" cy="100027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 Avenir Next Arabic Bold" panose="020B0604020202020204" charset="-78"/>
                <a:cs typeface=" Avenir Next Arabic Bold" panose="020B0604020202020204" charset="-78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F9CB9846-E6FB-B4EC-5FDA-DF5446EAF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3D1EFA6-8D21-CA3A-F983-58C7759CBD87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225A350D-28EB-035D-8DC7-D73D6F8E8B78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4" name="TextBox 7">
            <a:extLst>
              <a:ext uri="{FF2B5EF4-FFF2-40B4-BE49-F238E27FC236}">
                <a16:creationId xmlns:a16="http://schemas.microsoft.com/office/drawing/2014/main" id="{D38B562D-3E34-8806-B42B-5175E8BA7E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61925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grpSp>
        <p:nvGrpSpPr>
          <p:cNvPr id="15" name="Group 20">
            <a:extLst>
              <a:ext uri="{FF2B5EF4-FFF2-40B4-BE49-F238E27FC236}">
                <a16:creationId xmlns:a16="http://schemas.microsoft.com/office/drawing/2014/main" id="{917567F5-C2F7-5298-AE53-D7FF4FB43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7263529"/>
            <a:ext cx="239755" cy="237086"/>
            <a:chOff x="0" y="0"/>
            <a:chExt cx="193426" cy="191272"/>
          </a:xfrm>
        </p:grpSpPr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2BB36D40-656E-70EA-8DFA-A7BD2E3580F6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39B94611-AB81-CA30-4FEF-A4C17528FB40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914FF471-7783-4ED7-BE79-5E04CF22D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556643" y="7263529"/>
            <a:ext cx="239755" cy="237086"/>
            <a:chOff x="0" y="0"/>
            <a:chExt cx="193426" cy="191272"/>
          </a:xfrm>
        </p:grpSpPr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73C36C05-B668-E54F-5855-204802DCEC58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5A85DDB3-E26E-32A5-78E7-B4B4E062525A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id="{BD7DC427-259A-BB48-8A92-738887DE8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26412" y="7263529"/>
            <a:ext cx="239755" cy="237086"/>
            <a:chOff x="0" y="0"/>
            <a:chExt cx="193426" cy="191272"/>
          </a:xfrm>
        </p:grpSpPr>
        <p:sp>
          <p:nvSpPr>
            <p:cNvPr id="26" name="Freeform 32">
              <a:extLst>
                <a:ext uri="{FF2B5EF4-FFF2-40B4-BE49-F238E27FC236}">
                  <a16:creationId xmlns:a16="http://schemas.microsoft.com/office/drawing/2014/main" id="{E92F4E84-5BE4-BC9E-ABA4-63FBD4ECF288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DF9C896B-DD45-BFF6-CB9D-0D8E70A29C51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7">
            <a:extLst>
              <a:ext uri="{FF2B5EF4-FFF2-40B4-BE49-F238E27FC236}">
                <a16:creationId xmlns:a16="http://schemas.microsoft.com/office/drawing/2014/main" id="{13B93024-CE2A-2EA6-FDE7-9F0807E44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5365879"/>
            <a:ext cx="239755" cy="237086"/>
            <a:chOff x="0" y="0"/>
            <a:chExt cx="193426" cy="191272"/>
          </a:xfrm>
        </p:grpSpPr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CBE05C77-A464-0F2B-2385-C83ED3BA7CEB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9">
              <a:extLst>
                <a:ext uri="{FF2B5EF4-FFF2-40B4-BE49-F238E27FC236}">
                  <a16:creationId xmlns:a16="http://schemas.microsoft.com/office/drawing/2014/main" id="{ECBC8364-E188-AD12-9B38-24F4FECFCFD7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40">
            <a:extLst>
              <a:ext uri="{FF2B5EF4-FFF2-40B4-BE49-F238E27FC236}">
                <a16:creationId xmlns:a16="http://schemas.microsoft.com/office/drawing/2014/main" id="{D6B4764D-0082-C5B6-E948-230E35ED8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556643" y="5365879"/>
            <a:ext cx="239755" cy="237086"/>
            <a:chOff x="0" y="0"/>
            <a:chExt cx="193426" cy="191272"/>
          </a:xfrm>
        </p:grpSpPr>
        <p:sp>
          <p:nvSpPr>
            <p:cNvPr id="34" name="Freeform 41">
              <a:extLst>
                <a:ext uri="{FF2B5EF4-FFF2-40B4-BE49-F238E27FC236}">
                  <a16:creationId xmlns:a16="http://schemas.microsoft.com/office/drawing/2014/main" id="{3F885E9E-EC4F-BCC4-E8AB-DFC9CBE0F6C2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42">
              <a:extLst>
                <a:ext uri="{FF2B5EF4-FFF2-40B4-BE49-F238E27FC236}">
                  <a16:creationId xmlns:a16="http://schemas.microsoft.com/office/drawing/2014/main" id="{0E517C54-8C8D-645C-85A1-AF009EEE477F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8">
            <a:extLst>
              <a:ext uri="{FF2B5EF4-FFF2-40B4-BE49-F238E27FC236}">
                <a16:creationId xmlns:a16="http://schemas.microsoft.com/office/drawing/2014/main" id="{CA0063E3-69D1-042D-7B35-54C16BCC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126412" y="5365879"/>
            <a:ext cx="239755" cy="237086"/>
            <a:chOff x="0" y="0"/>
            <a:chExt cx="193426" cy="191272"/>
          </a:xfrm>
        </p:grpSpPr>
        <p:sp>
          <p:nvSpPr>
            <p:cNvPr id="41" name="Freeform 49">
              <a:extLst>
                <a:ext uri="{FF2B5EF4-FFF2-40B4-BE49-F238E27FC236}">
                  <a16:creationId xmlns:a16="http://schemas.microsoft.com/office/drawing/2014/main" id="{01C3CEF6-CA50-02AA-96BE-45052FA07A8F}"/>
                </a:ext>
              </a:extLst>
            </p:cNvPr>
            <p:cNvSpPr/>
            <p:nvPr/>
          </p:nvSpPr>
          <p:spPr>
            <a:xfrm>
              <a:off x="0" y="0"/>
              <a:ext cx="193426" cy="191272"/>
            </a:xfrm>
            <a:custGeom>
              <a:avLst/>
              <a:gdLst/>
              <a:ahLst/>
              <a:cxnLst/>
              <a:rect l="l" t="t" r="r" b="b"/>
              <a:pathLst>
                <a:path w="193426" h="191272">
                  <a:moveTo>
                    <a:pt x="95636" y="0"/>
                  </a:moveTo>
                  <a:lnTo>
                    <a:pt x="97790" y="0"/>
                  </a:lnTo>
                  <a:cubicBezTo>
                    <a:pt x="150608" y="0"/>
                    <a:pt x="193426" y="42818"/>
                    <a:pt x="193426" y="95636"/>
                  </a:cubicBezTo>
                  <a:lnTo>
                    <a:pt x="193426" y="95636"/>
                  </a:lnTo>
                  <a:cubicBezTo>
                    <a:pt x="193426" y="121000"/>
                    <a:pt x="183350" y="145326"/>
                    <a:pt x="165415" y="163261"/>
                  </a:cubicBezTo>
                  <a:cubicBezTo>
                    <a:pt x="147479" y="181196"/>
                    <a:pt x="123154" y="191272"/>
                    <a:pt x="97790" y="191272"/>
                  </a:cubicBezTo>
                  <a:lnTo>
                    <a:pt x="95636" y="191272"/>
                  </a:lnTo>
                  <a:cubicBezTo>
                    <a:pt x="42818" y="191272"/>
                    <a:pt x="0" y="148454"/>
                    <a:pt x="0" y="95636"/>
                  </a:cubicBezTo>
                  <a:lnTo>
                    <a:pt x="0" y="95636"/>
                  </a:lnTo>
                  <a:cubicBezTo>
                    <a:pt x="0" y="42818"/>
                    <a:pt x="42818" y="0"/>
                    <a:pt x="95636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50">
              <a:extLst>
                <a:ext uri="{FF2B5EF4-FFF2-40B4-BE49-F238E27FC236}">
                  <a16:creationId xmlns:a16="http://schemas.microsoft.com/office/drawing/2014/main" id="{D91220C4-FC3C-49BD-B2D6-0D5917287655}"/>
                </a:ext>
              </a:extLst>
            </p:cNvPr>
            <p:cNvSpPr txBox="1"/>
            <p:nvPr/>
          </p:nvSpPr>
          <p:spPr>
            <a:xfrm>
              <a:off x="0" y="-38100"/>
              <a:ext cx="193426" cy="229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3EEA1-6ED1-B1C7-B9DC-72065A061E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8700" y="2891055"/>
            <a:ext cx="16192500" cy="157934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14D74C5-10F3-CA0D-8C1D-409EF87C73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03844" y="5318653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E0F4AE-1780-C2ED-CC57-D91150A155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31787" y="5318653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3EB0778-0730-22FC-418A-C34D977501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604054" y="5318653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5B257CD-AFA2-9B96-D6A9-817BF2EC1A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00096" y="7199335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C68431E-170E-6BAA-893D-EE4BC4CB67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028039" y="7199335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81F50429-C6FD-06ED-B672-87C80879AEB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600306" y="7199335"/>
            <a:ext cx="4519814" cy="410253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F371DD7-31C1-B7EC-ECD0-AF7564A3F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0600" y="6003048"/>
            <a:ext cx="4991210" cy="70137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164A1E54-1F42-F85A-5C79-FC51ACFD47B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77000" y="5974213"/>
            <a:ext cx="5070853" cy="70137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706C78A-8864-7F37-4792-EAB13C5D18E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119837" y="5974213"/>
            <a:ext cx="5000283" cy="701376"/>
          </a:xfrm>
        </p:spPr>
        <p:txBody>
          <a:bodyPr>
            <a:noAutofit/>
          </a:bodyPr>
          <a:lstStyle>
            <a:lvl1pPr marL="0" indent="0" algn="l"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D26B1D2B-FA8A-8343-F3E2-095DBE056B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7175" y="7853000"/>
            <a:ext cx="4991210" cy="70137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E4BCD7D1-1BC2-BC1E-9E13-D676BAF0AF7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483575" y="7824165"/>
            <a:ext cx="5064278" cy="70137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DC2B5361-13C5-8F18-3CFA-A2BFA42FA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26412" y="7824165"/>
            <a:ext cx="4991209" cy="701376"/>
          </a:xfrm>
        </p:spPr>
        <p:txBody>
          <a:bodyPr>
            <a:noAutofit/>
          </a:bodyPr>
          <a:lstStyle>
            <a:lvl1pPr marL="0" indent="0" algn="l">
              <a:buNone/>
              <a:defRPr lang="en-US" sz="2000" kern="1200" dirty="0" smtClean="0">
                <a:solidFill>
                  <a:srgbClr val="2C2C31"/>
                </a:solidFill>
                <a:latin typeface="Arial"/>
                <a:ea typeface="Arial"/>
                <a:cs typeface="Arial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ts val="28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688197-A757-927A-DA4E-1EBE339969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4675" y="1028700"/>
            <a:ext cx="6865938" cy="7600950"/>
          </a:xfrm>
        </p:spPr>
        <p:txBody>
          <a:bodyPr/>
          <a:lstStyle/>
          <a:p>
            <a:endParaRPr lang="en-US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61F962CB-CD2F-1E84-6DD4-D59A3F65D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289866" y="2492823"/>
            <a:ext cx="1450492" cy="74846"/>
            <a:chOff x="0" y="0"/>
            <a:chExt cx="257950" cy="1331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76C61381-4FAC-7D99-6C59-A4302D7A4A92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45B8DF32-F28C-58AD-B3D8-FD47B34CA3D5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3FC61CE3-CB1E-D3F8-1820-FECCB7F9C5E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89866" y="1028700"/>
            <a:ext cx="7969434" cy="9105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DECA1672-33F9-AD5D-A1A5-61B9C510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27F6610-8353-FA5F-A0EA-A898F3F01B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51766" y="3196076"/>
            <a:ext cx="8007534" cy="5358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8">
            <a:extLst>
              <a:ext uri="{FF2B5EF4-FFF2-40B4-BE49-F238E27FC236}">
                <a16:creationId xmlns:a16="http://schemas.microsoft.com/office/drawing/2014/main" id="{3B579E4D-A847-4F31-0D8A-425E98C0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>
            <a:extLst>
              <a:ext uri="{FF2B5EF4-FFF2-40B4-BE49-F238E27FC236}">
                <a16:creationId xmlns:a16="http://schemas.microsoft.com/office/drawing/2014/main" id="{17DBE83A-836C-D607-1C10-EEC6864BC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A5D639D7-D12C-9BB8-780F-31DD1A4C1840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A532F2B7-800F-8004-59E4-D7DAE87A2B26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19">
            <a:extLst>
              <a:ext uri="{FF2B5EF4-FFF2-40B4-BE49-F238E27FC236}">
                <a16:creationId xmlns:a16="http://schemas.microsoft.com/office/drawing/2014/main" id="{E4767269-6892-990A-0FEC-C7074295C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221821" y="4043222"/>
            <a:ext cx="1233259" cy="1183543"/>
            <a:chOff x="0" y="0"/>
            <a:chExt cx="994947" cy="954838"/>
          </a:xfrm>
        </p:grpSpPr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EC8DF01E-CC69-81BE-7052-629EEA391307}"/>
                </a:ext>
              </a:extLst>
            </p:cNvPr>
            <p:cNvSpPr/>
            <p:nvPr/>
          </p:nvSpPr>
          <p:spPr>
            <a:xfrm>
              <a:off x="0" y="0"/>
              <a:ext cx="994947" cy="954838"/>
            </a:xfrm>
            <a:custGeom>
              <a:avLst/>
              <a:gdLst/>
              <a:ahLst/>
              <a:cxnLst/>
              <a:rect l="l" t="t" r="r" b="b"/>
              <a:pathLst>
                <a:path w="994947" h="954838">
                  <a:moveTo>
                    <a:pt x="31388" y="0"/>
                  </a:moveTo>
                  <a:lnTo>
                    <a:pt x="963559" y="0"/>
                  </a:lnTo>
                  <a:cubicBezTo>
                    <a:pt x="971884" y="0"/>
                    <a:pt x="979867" y="3307"/>
                    <a:pt x="985754" y="9193"/>
                  </a:cubicBezTo>
                  <a:cubicBezTo>
                    <a:pt x="991640" y="15080"/>
                    <a:pt x="994947" y="23063"/>
                    <a:pt x="994947" y="31388"/>
                  </a:cubicBezTo>
                  <a:lnTo>
                    <a:pt x="994947" y="923450"/>
                  </a:lnTo>
                  <a:cubicBezTo>
                    <a:pt x="994947" y="931774"/>
                    <a:pt x="991640" y="939758"/>
                    <a:pt x="985754" y="945645"/>
                  </a:cubicBezTo>
                  <a:cubicBezTo>
                    <a:pt x="979867" y="951531"/>
                    <a:pt x="971884" y="954838"/>
                    <a:pt x="963559" y="954838"/>
                  </a:cubicBezTo>
                  <a:lnTo>
                    <a:pt x="31388" y="954838"/>
                  </a:lnTo>
                  <a:cubicBezTo>
                    <a:pt x="23063" y="954838"/>
                    <a:pt x="15080" y="951531"/>
                    <a:pt x="9193" y="945645"/>
                  </a:cubicBezTo>
                  <a:cubicBezTo>
                    <a:pt x="3307" y="939758"/>
                    <a:pt x="0" y="931774"/>
                    <a:pt x="0" y="923450"/>
                  </a:cubicBezTo>
                  <a:lnTo>
                    <a:pt x="0" y="31388"/>
                  </a:lnTo>
                  <a:cubicBezTo>
                    <a:pt x="0" y="23063"/>
                    <a:pt x="3307" y="15080"/>
                    <a:pt x="9193" y="9193"/>
                  </a:cubicBezTo>
                  <a:cubicBezTo>
                    <a:pt x="15080" y="3307"/>
                    <a:pt x="23063" y="0"/>
                    <a:pt x="31388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D367D3BA-9127-490B-6F5E-B749049DC355}"/>
                </a:ext>
              </a:extLst>
            </p:cNvPr>
            <p:cNvSpPr txBox="1"/>
            <p:nvPr/>
          </p:nvSpPr>
          <p:spPr>
            <a:xfrm>
              <a:off x="0" y="-38100"/>
              <a:ext cx="994947" cy="99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25">
            <a:extLst>
              <a:ext uri="{FF2B5EF4-FFF2-40B4-BE49-F238E27FC236}">
                <a16:creationId xmlns:a16="http://schemas.microsoft.com/office/drawing/2014/main" id="{6322F963-EF1D-9927-F869-6D0F1392D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504831" y="4043222"/>
            <a:ext cx="1233259" cy="1183543"/>
            <a:chOff x="0" y="0"/>
            <a:chExt cx="994947" cy="954838"/>
          </a:xfrm>
        </p:grpSpPr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17AD6BE0-DB8B-E26C-FEE3-FB85BC2A7333}"/>
                </a:ext>
              </a:extLst>
            </p:cNvPr>
            <p:cNvSpPr/>
            <p:nvPr/>
          </p:nvSpPr>
          <p:spPr>
            <a:xfrm>
              <a:off x="0" y="0"/>
              <a:ext cx="994947" cy="954838"/>
            </a:xfrm>
            <a:custGeom>
              <a:avLst/>
              <a:gdLst/>
              <a:ahLst/>
              <a:cxnLst/>
              <a:rect l="l" t="t" r="r" b="b"/>
              <a:pathLst>
                <a:path w="994947" h="954838">
                  <a:moveTo>
                    <a:pt x="31388" y="0"/>
                  </a:moveTo>
                  <a:lnTo>
                    <a:pt x="963559" y="0"/>
                  </a:lnTo>
                  <a:cubicBezTo>
                    <a:pt x="971884" y="0"/>
                    <a:pt x="979867" y="3307"/>
                    <a:pt x="985754" y="9193"/>
                  </a:cubicBezTo>
                  <a:cubicBezTo>
                    <a:pt x="991640" y="15080"/>
                    <a:pt x="994947" y="23063"/>
                    <a:pt x="994947" y="31388"/>
                  </a:cubicBezTo>
                  <a:lnTo>
                    <a:pt x="994947" y="923450"/>
                  </a:lnTo>
                  <a:cubicBezTo>
                    <a:pt x="994947" y="931774"/>
                    <a:pt x="991640" y="939758"/>
                    <a:pt x="985754" y="945645"/>
                  </a:cubicBezTo>
                  <a:cubicBezTo>
                    <a:pt x="979867" y="951531"/>
                    <a:pt x="971884" y="954838"/>
                    <a:pt x="963559" y="954838"/>
                  </a:cubicBezTo>
                  <a:lnTo>
                    <a:pt x="31388" y="954838"/>
                  </a:lnTo>
                  <a:cubicBezTo>
                    <a:pt x="23063" y="954838"/>
                    <a:pt x="15080" y="951531"/>
                    <a:pt x="9193" y="945645"/>
                  </a:cubicBezTo>
                  <a:cubicBezTo>
                    <a:pt x="3307" y="939758"/>
                    <a:pt x="0" y="931774"/>
                    <a:pt x="0" y="923450"/>
                  </a:cubicBezTo>
                  <a:lnTo>
                    <a:pt x="0" y="31388"/>
                  </a:lnTo>
                  <a:cubicBezTo>
                    <a:pt x="0" y="23063"/>
                    <a:pt x="3307" y="15080"/>
                    <a:pt x="9193" y="9193"/>
                  </a:cubicBezTo>
                  <a:cubicBezTo>
                    <a:pt x="15080" y="3307"/>
                    <a:pt x="23063" y="0"/>
                    <a:pt x="31388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27">
              <a:extLst>
                <a:ext uri="{FF2B5EF4-FFF2-40B4-BE49-F238E27FC236}">
                  <a16:creationId xmlns:a16="http://schemas.microsoft.com/office/drawing/2014/main" id="{48768E38-A634-00BD-058C-272AB204C173}"/>
                </a:ext>
              </a:extLst>
            </p:cNvPr>
            <p:cNvSpPr txBox="1"/>
            <p:nvPr/>
          </p:nvSpPr>
          <p:spPr>
            <a:xfrm>
              <a:off x="0" y="-38100"/>
              <a:ext cx="994947" cy="99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31">
            <a:extLst>
              <a:ext uri="{FF2B5EF4-FFF2-40B4-BE49-F238E27FC236}">
                <a16:creationId xmlns:a16="http://schemas.microsoft.com/office/drawing/2014/main" id="{A9396D1E-F44F-997E-91AE-9F6A445D0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785343" y="4043222"/>
            <a:ext cx="1233259" cy="1183543"/>
            <a:chOff x="0" y="0"/>
            <a:chExt cx="994947" cy="954838"/>
          </a:xfrm>
        </p:grpSpPr>
        <p:sp>
          <p:nvSpPr>
            <p:cNvPr id="20" name="Freeform 32">
              <a:extLst>
                <a:ext uri="{FF2B5EF4-FFF2-40B4-BE49-F238E27FC236}">
                  <a16:creationId xmlns:a16="http://schemas.microsoft.com/office/drawing/2014/main" id="{179A0337-24F6-6D29-1B89-4F72783EC57C}"/>
                </a:ext>
              </a:extLst>
            </p:cNvPr>
            <p:cNvSpPr/>
            <p:nvPr/>
          </p:nvSpPr>
          <p:spPr>
            <a:xfrm>
              <a:off x="0" y="0"/>
              <a:ext cx="994947" cy="954838"/>
            </a:xfrm>
            <a:custGeom>
              <a:avLst/>
              <a:gdLst/>
              <a:ahLst/>
              <a:cxnLst/>
              <a:rect l="l" t="t" r="r" b="b"/>
              <a:pathLst>
                <a:path w="994947" h="954838">
                  <a:moveTo>
                    <a:pt x="31388" y="0"/>
                  </a:moveTo>
                  <a:lnTo>
                    <a:pt x="963559" y="0"/>
                  </a:lnTo>
                  <a:cubicBezTo>
                    <a:pt x="971884" y="0"/>
                    <a:pt x="979867" y="3307"/>
                    <a:pt x="985754" y="9193"/>
                  </a:cubicBezTo>
                  <a:cubicBezTo>
                    <a:pt x="991640" y="15080"/>
                    <a:pt x="994947" y="23063"/>
                    <a:pt x="994947" y="31388"/>
                  </a:cubicBezTo>
                  <a:lnTo>
                    <a:pt x="994947" y="923450"/>
                  </a:lnTo>
                  <a:cubicBezTo>
                    <a:pt x="994947" y="931774"/>
                    <a:pt x="991640" y="939758"/>
                    <a:pt x="985754" y="945645"/>
                  </a:cubicBezTo>
                  <a:cubicBezTo>
                    <a:pt x="979867" y="951531"/>
                    <a:pt x="971884" y="954838"/>
                    <a:pt x="963559" y="954838"/>
                  </a:cubicBezTo>
                  <a:lnTo>
                    <a:pt x="31388" y="954838"/>
                  </a:lnTo>
                  <a:cubicBezTo>
                    <a:pt x="23063" y="954838"/>
                    <a:pt x="15080" y="951531"/>
                    <a:pt x="9193" y="945645"/>
                  </a:cubicBezTo>
                  <a:cubicBezTo>
                    <a:pt x="3307" y="939758"/>
                    <a:pt x="0" y="931774"/>
                    <a:pt x="0" y="923450"/>
                  </a:cubicBezTo>
                  <a:lnTo>
                    <a:pt x="0" y="31388"/>
                  </a:lnTo>
                  <a:cubicBezTo>
                    <a:pt x="0" y="23063"/>
                    <a:pt x="3307" y="15080"/>
                    <a:pt x="9193" y="9193"/>
                  </a:cubicBezTo>
                  <a:cubicBezTo>
                    <a:pt x="15080" y="3307"/>
                    <a:pt x="23063" y="0"/>
                    <a:pt x="31388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33">
              <a:extLst>
                <a:ext uri="{FF2B5EF4-FFF2-40B4-BE49-F238E27FC236}">
                  <a16:creationId xmlns:a16="http://schemas.microsoft.com/office/drawing/2014/main" id="{1C987498-4758-DABB-B33F-B51272898762}"/>
                </a:ext>
              </a:extLst>
            </p:cNvPr>
            <p:cNvSpPr txBox="1"/>
            <p:nvPr/>
          </p:nvSpPr>
          <p:spPr>
            <a:xfrm>
              <a:off x="0" y="-38100"/>
              <a:ext cx="994947" cy="99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37">
            <a:extLst>
              <a:ext uri="{FF2B5EF4-FFF2-40B4-BE49-F238E27FC236}">
                <a16:creationId xmlns:a16="http://schemas.microsoft.com/office/drawing/2014/main" id="{9B957D23-8D90-321E-F007-922B76B3A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4769837" y="4043222"/>
            <a:ext cx="1233259" cy="1183543"/>
            <a:chOff x="0" y="0"/>
            <a:chExt cx="994947" cy="954838"/>
          </a:xfrm>
        </p:grpSpPr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E6BEB331-C3C1-9AF1-16C2-A65112CA8661}"/>
                </a:ext>
              </a:extLst>
            </p:cNvPr>
            <p:cNvSpPr/>
            <p:nvPr/>
          </p:nvSpPr>
          <p:spPr>
            <a:xfrm>
              <a:off x="0" y="0"/>
              <a:ext cx="994947" cy="954838"/>
            </a:xfrm>
            <a:custGeom>
              <a:avLst/>
              <a:gdLst/>
              <a:ahLst/>
              <a:cxnLst/>
              <a:rect l="l" t="t" r="r" b="b"/>
              <a:pathLst>
                <a:path w="994947" h="954838">
                  <a:moveTo>
                    <a:pt x="31388" y="0"/>
                  </a:moveTo>
                  <a:lnTo>
                    <a:pt x="963559" y="0"/>
                  </a:lnTo>
                  <a:cubicBezTo>
                    <a:pt x="971884" y="0"/>
                    <a:pt x="979867" y="3307"/>
                    <a:pt x="985754" y="9193"/>
                  </a:cubicBezTo>
                  <a:cubicBezTo>
                    <a:pt x="991640" y="15080"/>
                    <a:pt x="994947" y="23063"/>
                    <a:pt x="994947" y="31388"/>
                  </a:cubicBezTo>
                  <a:lnTo>
                    <a:pt x="994947" y="923450"/>
                  </a:lnTo>
                  <a:cubicBezTo>
                    <a:pt x="994947" y="931774"/>
                    <a:pt x="991640" y="939758"/>
                    <a:pt x="985754" y="945645"/>
                  </a:cubicBezTo>
                  <a:cubicBezTo>
                    <a:pt x="979867" y="951531"/>
                    <a:pt x="971884" y="954838"/>
                    <a:pt x="963559" y="954838"/>
                  </a:cubicBezTo>
                  <a:lnTo>
                    <a:pt x="31388" y="954838"/>
                  </a:lnTo>
                  <a:cubicBezTo>
                    <a:pt x="23063" y="954838"/>
                    <a:pt x="15080" y="951531"/>
                    <a:pt x="9193" y="945645"/>
                  </a:cubicBezTo>
                  <a:cubicBezTo>
                    <a:pt x="3307" y="939758"/>
                    <a:pt x="0" y="931774"/>
                    <a:pt x="0" y="923450"/>
                  </a:cubicBezTo>
                  <a:lnTo>
                    <a:pt x="0" y="31388"/>
                  </a:lnTo>
                  <a:cubicBezTo>
                    <a:pt x="0" y="23063"/>
                    <a:pt x="3307" y="15080"/>
                    <a:pt x="9193" y="9193"/>
                  </a:cubicBezTo>
                  <a:cubicBezTo>
                    <a:pt x="15080" y="3307"/>
                    <a:pt x="23063" y="0"/>
                    <a:pt x="31388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39">
              <a:extLst>
                <a:ext uri="{FF2B5EF4-FFF2-40B4-BE49-F238E27FC236}">
                  <a16:creationId xmlns:a16="http://schemas.microsoft.com/office/drawing/2014/main" id="{D644F65D-E779-D4D4-CFD3-113671A69C6F}"/>
                </a:ext>
              </a:extLst>
            </p:cNvPr>
            <p:cNvSpPr txBox="1"/>
            <p:nvPr/>
          </p:nvSpPr>
          <p:spPr>
            <a:xfrm>
              <a:off x="0" y="-38100"/>
              <a:ext cx="994947" cy="99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42">
            <a:extLst>
              <a:ext uri="{FF2B5EF4-FFF2-40B4-BE49-F238E27FC236}">
                <a16:creationId xmlns:a16="http://schemas.microsoft.com/office/drawing/2014/main" id="{69D44511-6B8A-2EED-D7E4-DD04D09A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479647" y="4227251"/>
            <a:ext cx="736636" cy="792082"/>
          </a:xfrm>
          <a:custGeom>
            <a:avLst/>
            <a:gdLst/>
            <a:ahLst/>
            <a:cxnLst/>
            <a:rect l="l" t="t" r="r" b="b"/>
            <a:pathLst>
              <a:path w="736636" h="792082">
                <a:moveTo>
                  <a:pt x="0" y="0"/>
                </a:moveTo>
                <a:lnTo>
                  <a:pt x="736636" y="0"/>
                </a:lnTo>
                <a:lnTo>
                  <a:pt x="736636" y="792082"/>
                </a:lnTo>
                <a:lnTo>
                  <a:pt x="0" y="7920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43">
            <a:extLst>
              <a:ext uri="{FF2B5EF4-FFF2-40B4-BE49-F238E27FC236}">
                <a16:creationId xmlns:a16="http://schemas.microsoft.com/office/drawing/2014/main" id="{308E6B9A-C30C-27C4-8949-1BCC9C59F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87693" y="4281309"/>
            <a:ext cx="704813" cy="738024"/>
          </a:xfrm>
          <a:custGeom>
            <a:avLst/>
            <a:gdLst/>
            <a:ahLst/>
            <a:cxnLst/>
            <a:rect l="l" t="t" r="r" b="b"/>
            <a:pathLst>
              <a:path w="704813" h="738024">
                <a:moveTo>
                  <a:pt x="0" y="0"/>
                </a:moveTo>
                <a:lnTo>
                  <a:pt x="704812" y="0"/>
                </a:lnTo>
                <a:lnTo>
                  <a:pt x="704812" y="738024"/>
                </a:lnTo>
                <a:lnTo>
                  <a:pt x="0" y="738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44">
            <a:extLst>
              <a:ext uri="{FF2B5EF4-FFF2-40B4-BE49-F238E27FC236}">
                <a16:creationId xmlns:a16="http://schemas.microsoft.com/office/drawing/2014/main" id="{78C15642-CE8A-864E-76BF-DF220199A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73829" y="4281309"/>
            <a:ext cx="476361" cy="738024"/>
          </a:xfrm>
          <a:custGeom>
            <a:avLst/>
            <a:gdLst/>
            <a:ahLst/>
            <a:cxnLst/>
            <a:rect l="l" t="t" r="r" b="b"/>
            <a:pathLst>
              <a:path w="476361" h="738024">
                <a:moveTo>
                  <a:pt x="0" y="0"/>
                </a:moveTo>
                <a:lnTo>
                  <a:pt x="476361" y="0"/>
                </a:lnTo>
                <a:lnTo>
                  <a:pt x="476361" y="738024"/>
                </a:lnTo>
                <a:lnTo>
                  <a:pt x="0" y="738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45">
            <a:extLst>
              <a:ext uri="{FF2B5EF4-FFF2-40B4-BE49-F238E27FC236}">
                <a16:creationId xmlns:a16="http://schemas.microsoft.com/office/drawing/2014/main" id="{4C286550-0F9E-16F5-0D64-41C8E45EF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52601" y="4281309"/>
            <a:ext cx="846906" cy="656352"/>
          </a:xfrm>
          <a:custGeom>
            <a:avLst/>
            <a:gdLst/>
            <a:ahLst/>
            <a:cxnLst/>
            <a:rect l="l" t="t" r="r" b="b"/>
            <a:pathLst>
              <a:path w="846906" h="656352">
                <a:moveTo>
                  <a:pt x="0" y="0"/>
                </a:moveTo>
                <a:lnTo>
                  <a:pt x="846906" y="0"/>
                </a:lnTo>
                <a:lnTo>
                  <a:pt x="846906" y="656353"/>
                </a:lnTo>
                <a:lnTo>
                  <a:pt x="0" y="6563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9AF48EBA-744B-46CC-0A7C-45737B9D5D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62306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74" b="1" i="0" u="none" strike="noStrike" kern="1200" cap="none" spc="0" normalizeH="0" baseline="0" noProof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cs typeface=" Avenir Next Arabic Bold"/>
                <a:sym typeface=" Avenir Next Arabic Bold"/>
              </a:rPr>
              <a:t>Click to edit Master title style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34" name="Slide Number Placeholder 8">
            <a:extLst>
              <a:ext uri="{FF2B5EF4-FFF2-40B4-BE49-F238E27FC236}">
                <a16:creationId xmlns:a16="http://schemas.microsoft.com/office/drawing/2014/main" id="{3276C3F3-9AEA-44AC-E965-03B5565DD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9725656-2581-14A6-680A-F6DBEBFE69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8782" y="5504464"/>
            <a:ext cx="2819400" cy="398939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1814D-B997-927C-F231-398335C4B2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8732" y="6181102"/>
            <a:ext cx="3619500" cy="1270421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+mn-lt"/>
              </a:defRPr>
            </a:lvl1pPr>
            <a:lvl2pPr marL="457200" indent="0" algn="ctr">
              <a:buNone/>
              <a:defRPr sz="1800">
                <a:latin typeface="+mn-lt"/>
              </a:defRPr>
            </a:lvl2pPr>
            <a:lvl3pPr marL="914400" indent="0" algn="ctr">
              <a:buNone/>
              <a:defRPr sz="1800">
                <a:latin typeface="+mn-lt"/>
              </a:defRPr>
            </a:lvl3pPr>
            <a:lvl4pPr marL="1371600" indent="0" algn="ctr">
              <a:buNone/>
              <a:defRPr sz="1800">
                <a:latin typeface="+mn-lt"/>
              </a:defRPr>
            </a:lvl4pPr>
            <a:lvl5pPr marL="1828800" indent="0" algn="ctr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2010F2-DFD4-727D-E33F-1530DE1579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61792" y="5504464"/>
            <a:ext cx="2819400" cy="398939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C04FDBB4-0A6D-7446-E57F-BBE7CE1804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61742" y="6181102"/>
            <a:ext cx="3619500" cy="1270421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+mn-lt"/>
              </a:defRPr>
            </a:lvl1pPr>
            <a:lvl2pPr marL="457200" indent="0" algn="ctr">
              <a:buNone/>
              <a:defRPr sz="1800">
                <a:latin typeface="+mn-lt"/>
              </a:defRPr>
            </a:lvl2pPr>
            <a:lvl3pPr marL="914400" indent="0" algn="ctr">
              <a:buNone/>
              <a:defRPr sz="1800">
                <a:latin typeface="+mn-lt"/>
              </a:defRPr>
            </a:lvl3pPr>
            <a:lvl4pPr marL="1371600" indent="0" algn="ctr">
              <a:buNone/>
              <a:defRPr sz="1800">
                <a:latin typeface="+mn-lt"/>
              </a:defRPr>
            </a:lvl4pPr>
            <a:lvl5pPr marL="1828800" indent="0" algn="ctr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417F2255-0933-9E64-5A31-A980B9C229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942304" y="5517580"/>
            <a:ext cx="2819400" cy="398939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3F170278-A648-D168-B2E6-E73AB19065A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2254" y="6194218"/>
            <a:ext cx="3619500" cy="1270421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+mn-lt"/>
              </a:defRPr>
            </a:lvl1pPr>
            <a:lvl2pPr marL="457200" indent="0" algn="ctr">
              <a:buNone/>
              <a:defRPr sz="1800">
                <a:latin typeface="+mn-lt"/>
              </a:defRPr>
            </a:lvl2pPr>
            <a:lvl3pPr marL="914400" indent="0" algn="ctr">
              <a:buNone/>
              <a:defRPr sz="1800">
                <a:latin typeface="+mn-lt"/>
              </a:defRPr>
            </a:lvl3pPr>
            <a:lvl4pPr marL="1371600" indent="0" algn="ctr">
              <a:buNone/>
              <a:defRPr sz="1800">
                <a:latin typeface="+mn-lt"/>
              </a:defRPr>
            </a:lvl4pPr>
            <a:lvl5pPr marL="1828800" indent="0" algn="ctr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397CE66-2E15-697E-BDBB-EDDE1959D7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976766" y="5517580"/>
            <a:ext cx="2819400" cy="398939"/>
          </a:xfrm>
        </p:spPr>
        <p:txBody>
          <a:bodyPr>
            <a:noAutofit/>
          </a:bodyPr>
          <a:lstStyle>
            <a:lvl1pPr marL="0" indent="0" algn="l">
              <a:buNone/>
              <a:defRPr sz="2200">
                <a:latin typeface=" Avenir Next Arabic Bold" panose="020B0604020202020204" charset="-78"/>
                <a:cs typeface=" Avenir Next Arabic Bold" panose="020B0604020202020204" charset="-78"/>
              </a:defRPr>
            </a:lvl1pPr>
            <a:lvl2pPr marL="457200" indent="0" algn="l">
              <a:buNone/>
              <a:defRPr sz="2000"/>
            </a:lvl2pPr>
            <a:lvl3pPr marL="914400" indent="0" algn="l">
              <a:buNone/>
              <a:defRPr sz="20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10478488-9BDB-B9EE-03C6-8E99D1C787B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576716" y="6194218"/>
            <a:ext cx="3619500" cy="1270421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+mn-lt"/>
              </a:defRPr>
            </a:lvl1pPr>
            <a:lvl2pPr marL="457200" indent="0" algn="ctr">
              <a:buNone/>
              <a:defRPr sz="1800">
                <a:latin typeface="+mn-lt"/>
              </a:defRPr>
            </a:lvl2pPr>
            <a:lvl3pPr marL="914400" indent="0" algn="ctr">
              <a:buNone/>
              <a:defRPr sz="1800">
                <a:latin typeface="+mn-lt"/>
              </a:defRPr>
            </a:lvl3pPr>
            <a:lvl4pPr marL="1371600" indent="0" algn="ctr">
              <a:buNone/>
              <a:defRPr sz="1800">
                <a:latin typeface="+mn-lt"/>
              </a:defRPr>
            </a:lvl4pPr>
            <a:lvl5pPr marL="1828800" indent="0" algn="ctr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877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900704"/>
            <a:ext cx="15049500" cy="1038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00" y="2531646"/>
            <a:ext cx="1503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 descr="Footer image - a dark blue bar lined in orange with the National Industries for the Blind logo and the Ability One Program logo">
            <a:extLst>
              <a:ext uri="{FF2B5EF4-FFF2-40B4-BE49-F238E27FC236}">
                <a16:creationId xmlns:a16="http://schemas.microsoft.com/office/drawing/2014/main" id="{E85A2319-055C-5E6E-0AF0-A9239050C9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" y="9003650"/>
            <a:ext cx="17117568" cy="1283350"/>
            <a:chOff x="-1" y="9003650"/>
            <a:chExt cx="17117568" cy="1283350"/>
          </a:xfrm>
        </p:grpSpPr>
        <p:sp>
          <p:nvSpPr>
            <p:cNvPr id="8" name="Freeform 30">
              <a:extLst>
                <a:ext uri="{FF2B5EF4-FFF2-40B4-BE49-F238E27FC236}">
                  <a16:creationId xmlns:a16="http://schemas.microsoft.com/office/drawing/2014/main" id="{130F03C6-A34E-AE98-B9AE-83AB4EDE5E4A}"/>
                </a:ext>
              </a:extLst>
            </p:cNvPr>
            <p:cNvSpPr/>
            <p:nvPr/>
          </p:nvSpPr>
          <p:spPr>
            <a:xfrm rot="10800000">
              <a:off x="0" y="9003650"/>
              <a:ext cx="15683095" cy="1283350"/>
            </a:xfrm>
            <a:custGeom>
              <a:avLst/>
              <a:gdLst>
                <a:gd name="connsiteX0" fmla="*/ 15683095 w 15683095"/>
                <a:gd name="connsiteY0" fmla="*/ 1283350 h 1283350"/>
                <a:gd name="connsiteX1" fmla="*/ 14042 w 15683095"/>
                <a:gd name="connsiteY1" fmla="*/ 1283350 h 1283350"/>
                <a:gd name="connsiteX2" fmla="*/ 1506 w 15683095"/>
                <a:gd name="connsiteY2" fmla="*/ 1275634 h 1283350"/>
                <a:gd name="connsiteX3" fmla="*/ 2750 w 15683095"/>
                <a:gd name="connsiteY3" fmla="*/ 1260971 h 1283350"/>
                <a:gd name="connsiteX4" fmla="*/ 934114 w 15683095"/>
                <a:gd name="connsiteY4" fmla="*/ 0 h 1283350"/>
                <a:gd name="connsiteX5" fmla="*/ 15683095 w 15683095"/>
                <a:gd name="connsiteY5" fmla="*/ 0 h 128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83095" h="1283350">
                  <a:moveTo>
                    <a:pt x="15683095" y="1283350"/>
                  </a:moveTo>
                  <a:lnTo>
                    <a:pt x="14042" y="1283350"/>
                  </a:lnTo>
                  <a:cubicBezTo>
                    <a:pt x="8740" y="1283350"/>
                    <a:pt x="3893" y="1280368"/>
                    <a:pt x="1506" y="1275634"/>
                  </a:cubicBezTo>
                  <a:cubicBezTo>
                    <a:pt x="-882" y="1270905"/>
                    <a:pt x="-400" y="1265234"/>
                    <a:pt x="2750" y="1260971"/>
                  </a:cubicBezTo>
                  <a:lnTo>
                    <a:pt x="934114" y="0"/>
                  </a:lnTo>
                  <a:lnTo>
                    <a:pt x="15683095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73A9F203-3F43-1E99-3590-FDE02CBDCC62}"/>
                </a:ext>
              </a:extLst>
            </p:cNvPr>
            <p:cNvSpPr/>
            <p:nvPr/>
          </p:nvSpPr>
          <p:spPr>
            <a:xfrm rot="10800000">
              <a:off x="-1" y="9114938"/>
              <a:ext cx="15493480" cy="1172062"/>
            </a:xfrm>
            <a:custGeom>
              <a:avLst/>
              <a:gdLst>
                <a:gd name="connsiteX0" fmla="*/ 15493480 w 15493480"/>
                <a:gd name="connsiteY0" fmla="*/ 1172062 h 1172062"/>
                <a:gd name="connsiteX1" fmla="*/ 14042 w 15493480"/>
                <a:gd name="connsiteY1" fmla="*/ 1172062 h 1172062"/>
                <a:gd name="connsiteX2" fmla="*/ 1505 w 15493480"/>
                <a:gd name="connsiteY2" fmla="*/ 1164346 h 1172062"/>
                <a:gd name="connsiteX3" fmla="*/ 2749 w 15493480"/>
                <a:gd name="connsiteY3" fmla="*/ 1149683 h 1172062"/>
                <a:gd name="connsiteX4" fmla="*/ 851916 w 15493480"/>
                <a:gd name="connsiteY4" fmla="*/ 0 h 1172062"/>
                <a:gd name="connsiteX5" fmla="*/ 15493480 w 15493480"/>
                <a:gd name="connsiteY5" fmla="*/ 0 h 1172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93480" h="1172062">
                  <a:moveTo>
                    <a:pt x="15493480" y="1172062"/>
                  </a:moveTo>
                  <a:lnTo>
                    <a:pt x="14042" y="1172062"/>
                  </a:lnTo>
                  <a:cubicBezTo>
                    <a:pt x="8740" y="1172062"/>
                    <a:pt x="3893" y="1169079"/>
                    <a:pt x="1505" y="1164346"/>
                  </a:cubicBezTo>
                  <a:cubicBezTo>
                    <a:pt x="-879" y="1159614"/>
                    <a:pt x="-403" y="1153944"/>
                    <a:pt x="2749" y="1149683"/>
                  </a:cubicBezTo>
                  <a:lnTo>
                    <a:pt x="851916" y="0"/>
                  </a:lnTo>
                  <a:lnTo>
                    <a:pt x="15493480" y="0"/>
                  </a:lnTo>
                  <a:close/>
                </a:path>
              </a:pathLst>
            </a:custGeom>
            <a:solidFill>
              <a:srgbClr val="ED7226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B3F24D98-D5C8-C556-BD1D-181903102444}"/>
                </a:ext>
              </a:extLst>
            </p:cNvPr>
            <p:cNvSpPr/>
            <p:nvPr/>
          </p:nvSpPr>
          <p:spPr>
            <a:xfrm rot="10800000">
              <a:off x="0" y="9182100"/>
              <a:ext cx="15339877" cy="1104900"/>
            </a:xfrm>
            <a:custGeom>
              <a:avLst/>
              <a:gdLst>
                <a:gd name="connsiteX0" fmla="*/ 15339877 w 15339877"/>
                <a:gd name="connsiteY0" fmla="*/ 1104900 h 1104900"/>
                <a:gd name="connsiteX1" fmla="*/ 14042 w 15339877"/>
                <a:gd name="connsiteY1" fmla="*/ 1104900 h 1104900"/>
                <a:gd name="connsiteX2" fmla="*/ 1505 w 15339877"/>
                <a:gd name="connsiteY2" fmla="*/ 1097184 h 1104900"/>
                <a:gd name="connsiteX3" fmla="*/ 2749 w 15339877"/>
                <a:gd name="connsiteY3" fmla="*/ 1082521 h 1104900"/>
                <a:gd name="connsiteX4" fmla="*/ 802310 w 15339877"/>
                <a:gd name="connsiteY4" fmla="*/ 0 h 1104900"/>
                <a:gd name="connsiteX5" fmla="*/ 15339877 w 15339877"/>
                <a:gd name="connsiteY5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39877" h="1104900">
                  <a:moveTo>
                    <a:pt x="15339877" y="1104900"/>
                  </a:moveTo>
                  <a:lnTo>
                    <a:pt x="14042" y="1104900"/>
                  </a:lnTo>
                  <a:cubicBezTo>
                    <a:pt x="8740" y="1104900"/>
                    <a:pt x="3893" y="1101917"/>
                    <a:pt x="1505" y="1097184"/>
                  </a:cubicBezTo>
                  <a:cubicBezTo>
                    <a:pt x="-879" y="1092452"/>
                    <a:pt x="-403" y="1086782"/>
                    <a:pt x="2749" y="1082521"/>
                  </a:cubicBezTo>
                  <a:lnTo>
                    <a:pt x="802310" y="0"/>
                  </a:lnTo>
                  <a:lnTo>
                    <a:pt x="15339877" y="0"/>
                  </a:lnTo>
                  <a:close/>
                </a:path>
              </a:pathLst>
            </a:custGeom>
            <a:solidFill>
              <a:srgbClr val="023F62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F4A84251-51FD-47C2-9305-850F0989284A}"/>
                </a:ext>
              </a:extLst>
            </p:cNvPr>
            <p:cNvSpPr/>
            <p:nvPr/>
          </p:nvSpPr>
          <p:spPr>
            <a:xfrm>
              <a:off x="1028700" y="9459080"/>
              <a:ext cx="1904754" cy="603541"/>
            </a:xfrm>
            <a:custGeom>
              <a:avLst/>
              <a:gdLst/>
              <a:ahLst/>
              <a:cxnLst/>
              <a:rect l="l" t="t" r="r" b="b"/>
              <a:pathLst>
                <a:path w="1904754" h="603541">
                  <a:moveTo>
                    <a:pt x="0" y="0"/>
                  </a:moveTo>
                  <a:lnTo>
                    <a:pt x="1904754" y="0"/>
                  </a:lnTo>
                  <a:lnTo>
                    <a:pt x="1904754" y="603541"/>
                  </a:lnTo>
                  <a:lnTo>
                    <a:pt x="0" y="603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B994BBCA-C698-F331-E837-3A409C1A001D}"/>
                </a:ext>
              </a:extLst>
            </p:cNvPr>
            <p:cNvSpPr/>
            <p:nvPr/>
          </p:nvSpPr>
          <p:spPr>
            <a:xfrm>
              <a:off x="15773400" y="9258300"/>
              <a:ext cx="1344167" cy="796252"/>
            </a:xfrm>
            <a:custGeom>
              <a:avLst/>
              <a:gdLst/>
              <a:ahLst/>
              <a:cxnLst/>
              <a:rect l="l" t="t" r="r" b="b"/>
              <a:pathLst>
                <a:path w="1344167" h="796252">
                  <a:moveTo>
                    <a:pt x="0" y="0"/>
                  </a:moveTo>
                  <a:lnTo>
                    <a:pt x="1344167" y="0"/>
                  </a:lnTo>
                  <a:lnTo>
                    <a:pt x="1344167" y="796252"/>
                  </a:lnTo>
                  <a:lnTo>
                    <a:pt x="0" y="796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0D4F54F2-DA12-5111-17DE-B65705D0F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9486900"/>
            <a:ext cx="838200" cy="5334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0" lang="en-US" sz="5974" b="1" i="0" u="none" strike="noStrike" kern="1200" cap="none" spc="0" normalizeH="0" baseline="0" dirty="0">
          <a:ln>
            <a:noFill/>
          </a:ln>
          <a:solidFill>
            <a:srgbClr val="023F62"/>
          </a:solidFill>
          <a:effectLst/>
          <a:uLnTx/>
          <a:uFillTx/>
          <a:latin typeface=" Avenir Next Arabic Bold"/>
          <a:ea typeface="+mj-ea"/>
          <a:cs typeface=" Avenir Next Arabic Bold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ilityone.gov/media_room/documents/Increasing-the-Participation-of-Americans-with-Disabilities-in-Federal-Contracting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6.sv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7.svg"/><Relationship Id="rId4" Type="http://schemas.openxmlformats.org/officeDocument/2006/relationships/image" Target="../media/image8.svg"/><Relationship Id="rId9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ib2-my.sharepoint.com/:w:/g/personal/rgold_nib_org1/IQBVzNnFTc5OQ6ayS6ALqEQQAYSfTr2BTZq1oBQXTdzPMMY?e=g2NEX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ompliance@nib.org" TargetMode="External"/><Relationship Id="rId4" Type="http://schemas.openxmlformats.org/officeDocument/2006/relationships/hyperlink" Target="https://nib2-my.sharepoint.com/:w:/g/personal/rgold_nib_org1/IQBeovUrPZ4mS4VNp16MYoutAePZ9-iTR7hfUn-E8-PUIT8?e=eC753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ib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 man wearing goggles smiles into the camera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253093" y="0"/>
            <a:ext cx="7107398" cy="10349996"/>
          </a:xfrm>
          <a:custGeom>
            <a:avLst/>
            <a:gdLst/>
            <a:ahLst/>
            <a:cxnLst/>
            <a:rect l="l" t="t" r="r" b="b"/>
            <a:pathLst>
              <a:path w="7107398" h="10349996">
                <a:moveTo>
                  <a:pt x="0" y="0"/>
                </a:moveTo>
                <a:lnTo>
                  <a:pt x="7107398" y="0"/>
                </a:lnTo>
                <a:lnTo>
                  <a:pt x="7107398" y="10349996"/>
                </a:lnTo>
                <a:lnTo>
                  <a:pt x="0" y="1034999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27EA912-49BD-0CC6-4A66-136645E62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9079849"/>
            <a:ext cx="17705116" cy="1272785"/>
            <a:chOff x="-1" y="9079849"/>
            <a:chExt cx="17705116" cy="127278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38BDA5C-2156-701E-B407-7D5243D99BB2}"/>
                </a:ext>
              </a:extLst>
            </p:cNvPr>
            <p:cNvSpPr/>
            <p:nvPr/>
          </p:nvSpPr>
          <p:spPr>
            <a:xfrm rot="10800000">
              <a:off x="-1" y="9079849"/>
              <a:ext cx="17705116" cy="1272784"/>
            </a:xfrm>
            <a:custGeom>
              <a:avLst/>
              <a:gdLst>
                <a:gd name="connsiteX0" fmla="*/ 17705116 w 17705116"/>
                <a:gd name="connsiteY0" fmla="*/ 1272784 h 1272784"/>
                <a:gd name="connsiteX1" fmla="*/ 12661 w 17705116"/>
                <a:gd name="connsiteY1" fmla="*/ 1272784 h 1272784"/>
                <a:gd name="connsiteX2" fmla="*/ 1359 w 17705116"/>
                <a:gd name="connsiteY2" fmla="*/ 1265826 h 1272784"/>
                <a:gd name="connsiteX3" fmla="*/ 2475 w 17705116"/>
                <a:gd name="connsiteY3" fmla="*/ 1252603 h 1272784"/>
                <a:gd name="connsiteX4" fmla="*/ 927669 w 17705116"/>
                <a:gd name="connsiteY4" fmla="*/ 0 h 1272784"/>
                <a:gd name="connsiteX5" fmla="*/ 17705116 w 17705116"/>
                <a:gd name="connsiteY5" fmla="*/ 0 h 127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05116" h="1272784">
                  <a:moveTo>
                    <a:pt x="17705116" y="1272784"/>
                  </a:moveTo>
                  <a:lnTo>
                    <a:pt x="12661" y="1272784"/>
                  </a:lnTo>
                  <a:cubicBezTo>
                    <a:pt x="7881" y="1272784"/>
                    <a:pt x="3511" y="1270094"/>
                    <a:pt x="1359" y="1265826"/>
                  </a:cubicBezTo>
                  <a:cubicBezTo>
                    <a:pt x="-793" y="1261564"/>
                    <a:pt x="-363" y="1256446"/>
                    <a:pt x="2475" y="1252603"/>
                  </a:cubicBezTo>
                  <a:lnTo>
                    <a:pt x="927669" y="0"/>
                  </a:lnTo>
                  <a:lnTo>
                    <a:pt x="17705116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E10F30C-4043-69A3-F7F3-837F39EEE780}"/>
                </a:ext>
              </a:extLst>
            </p:cNvPr>
            <p:cNvSpPr/>
            <p:nvPr/>
          </p:nvSpPr>
          <p:spPr>
            <a:xfrm rot="10800000">
              <a:off x="-1" y="9191137"/>
              <a:ext cx="17494826" cy="1161496"/>
            </a:xfrm>
            <a:custGeom>
              <a:avLst/>
              <a:gdLst>
                <a:gd name="connsiteX0" fmla="*/ 17494826 w 17494826"/>
                <a:gd name="connsiteY0" fmla="*/ 1161496 h 1161496"/>
                <a:gd name="connsiteX1" fmla="*/ 12661 w 17494826"/>
                <a:gd name="connsiteY1" fmla="*/ 1161496 h 1161496"/>
                <a:gd name="connsiteX2" fmla="*/ 1357 w 17494826"/>
                <a:gd name="connsiteY2" fmla="*/ 1154538 h 1161496"/>
                <a:gd name="connsiteX3" fmla="*/ 2477 w 17494826"/>
                <a:gd name="connsiteY3" fmla="*/ 1141317 h 1161496"/>
                <a:gd name="connsiteX4" fmla="*/ 845465 w 17494826"/>
                <a:gd name="connsiteY4" fmla="*/ 0 h 1161496"/>
                <a:gd name="connsiteX5" fmla="*/ 17494826 w 17494826"/>
                <a:gd name="connsiteY5" fmla="*/ 0 h 116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94826" h="1161496">
                  <a:moveTo>
                    <a:pt x="17494826" y="1161496"/>
                  </a:moveTo>
                  <a:lnTo>
                    <a:pt x="12661" y="1161496"/>
                  </a:lnTo>
                  <a:cubicBezTo>
                    <a:pt x="7877" y="1161496"/>
                    <a:pt x="3509" y="1158805"/>
                    <a:pt x="1357" y="1154538"/>
                  </a:cubicBezTo>
                  <a:cubicBezTo>
                    <a:pt x="-795" y="1150272"/>
                    <a:pt x="-363" y="1145157"/>
                    <a:pt x="2477" y="1141317"/>
                  </a:cubicBezTo>
                  <a:lnTo>
                    <a:pt x="845465" y="0"/>
                  </a:lnTo>
                  <a:lnTo>
                    <a:pt x="17494826" y="0"/>
                  </a:lnTo>
                  <a:close/>
                </a:path>
              </a:pathLst>
            </a:custGeom>
            <a:solidFill>
              <a:srgbClr val="ED7226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D459791-1FBC-7D75-3CAB-488EC88B48B9}"/>
                </a:ext>
              </a:extLst>
            </p:cNvPr>
            <p:cNvSpPr/>
            <p:nvPr/>
          </p:nvSpPr>
          <p:spPr>
            <a:xfrm rot="10800000">
              <a:off x="-1" y="9258301"/>
              <a:ext cx="17324476" cy="1094333"/>
            </a:xfrm>
            <a:custGeom>
              <a:avLst/>
              <a:gdLst>
                <a:gd name="connsiteX0" fmla="*/ 17324476 w 17324476"/>
                <a:gd name="connsiteY0" fmla="*/ 1094333 h 1094333"/>
                <a:gd name="connsiteX1" fmla="*/ 12661 w 17324476"/>
                <a:gd name="connsiteY1" fmla="*/ 1094333 h 1094333"/>
                <a:gd name="connsiteX2" fmla="*/ 1357 w 17324476"/>
                <a:gd name="connsiteY2" fmla="*/ 1087375 h 1094333"/>
                <a:gd name="connsiteX3" fmla="*/ 2477 w 17324476"/>
                <a:gd name="connsiteY3" fmla="*/ 1074154 h 1094333"/>
                <a:gd name="connsiteX4" fmla="*/ 795858 w 17324476"/>
                <a:gd name="connsiteY4" fmla="*/ 0 h 1094333"/>
                <a:gd name="connsiteX5" fmla="*/ 17324476 w 17324476"/>
                <a:gd name="connsiteY5" fmla="*/ 0 h 10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24476" h="1094333">
                  <a:moveTo>
                    <a:pt x="17324476" y="1094333"/>
                  </a:moveTo>
                  <a:lnTo>
                    <a:pt x="12661" y="1094333"/>
                  </a:lnTo>
                  <a:cubicBezTo>
                    <a:pt x="7879" y="1094333"/>
                    <a:pt x="3507" y="1091642"/>
                    <a:pt x="1357" y="1087375"/>
                  </a:cubicBezTo>
                  <a:cubicBezTo>
                    <a:pt x="-793" y="1083109"/>
                    <a:pt x="-363" y="1077994"/>
                    <a:pt x="2477" y="1074154"/>
                  </a:cubicBezTo>
                  <a:lnTo>
                    <a:pt x="795858" y="0"/>
                  </a:lnTo>
                  <a:lnTo>
                    <a:pt x="17324476" y="0"/>
                  </a:lnTo>
                  <a:close/>
                </a:path>
              </a:pathLst>
            </a:custGeom>
            <a:solidFill>
              <a:srgbClr val="023F62"/>
            </a:solidFill>
            <a:ln cap="sq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Auto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5640" y="3562908"/>
            <a:ext cx="10197453" cy="0"/>
          </a:xfrm>
          <a:prstGeom prst="line">
            <a:avLst/>
          </a:prstGeom>
          <a:ln w="19050" cap="flat">
            <a:solidFill>
              <a:srgbClr val="023F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 descr="Ability One Program logo"/>
          <p:cNvSpPr/>
          <p:nvPr/>
        </p:nvSpPr>
        <p:spPr>
          <a:xfrm>
            <a:off x="8913920" y="7472037"/>
            <a:ext cx="1710072" cy="1013005"/>
          </a:xfrm>
          <a:custGeom>
            <a:avLst/>
            <a:gdLst/>
            <a:ahLst/>
            <a:cxnLst/>
            <a:rect l="l" t="t" r="r" b="b"/>
            <a:pathLst>
              <a:path w="1710072" h="1013005">
                <a:moveTo>
                  <a:pt x="0" y="0"/>
                </a:moveTo>
                <a:lnTo>
                  <a:pt x="1710073" y="0"/>
                </a:lnTo>
                <a:lnTo>
                  <a:pt x="1710073" y="1013004"/>
                </a:lnTo>
                <a:lnTo>
                  <a:pt x="0" y="1013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 descr="SKILCRAFT logo"/>
          <p:cNvSpPr/>
          <p:nvPr/>
        </p:nvSpPr>
        <p:spPr>
          <a:xfrm>
            <a:off x="3924353" y="7441673"/>
            <a:ext cx="4555360" cy="1043368"/>
          </a:xfrm>
          <a:custGeom>
            <a:avLst/>
            <a:gdLst/>
            <a:ahLst/>
            <a:cxnLst/>
            <a:rect l="l" t="t" r="r" b="b"/>
            <a:pathLst>
              <a:path w="4555360" h="1043368">
                <a:moveTo>
                  <a:pt x="0" y="0"/>
                </a:moveTo>
                <a:lnTo>
                  <a:pt x="4555360" y="0"/>
                </a:lnTo>
                <a:lnTo>
                  <a:pt x="4555360" y="1043368"/>
                </a:lnTo>
                <a:lnTo>
                  <a:pt x="0" y="104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 descr="National Industries for the Blind logo"/>
          <p:cNvSpPr/>
          <p:nvPr/>
        </p:nvSpPr>
        <p:spPr>
          <a:xfrm>
            <a:off x="1055640" y="7500862"/>
            <a:ext cx="2460450" cy="984180"/>
          </a:xfrm>
          <a:custGeom>
            <a:avLst/>
            <a:gdLst/>
            <a:ahLst/>
            <a:cxnLst/>
            <a:rect l="l" t="t" r="r" b="b"/>
            <a:pathLst>
              <a:path w="2460450" h="984180">
                <a:moveTo>
                  <a:pt x="0" y="0"/>
                </a:moveTo>
                <a:lnTo>
                  <a:pt x="2460450" y="0"/>
                </a:lnTo>
                <a:lnTo>
                  <a:pt x="2460450" y="984179"/>
                </a:lnTo>
                <a:lnTo>
                  <a:pt x="0" y="98417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>
            <a:spLocks noGrp="1"/>
          </p:cNvSpPr>
          <p:nvPr>
            <p:ph type="title" idx="4294967295"/>
          </p:nvPr>
        </p:nvSpPr>
        <p:spPr>
          <a:xfrm>
            <a:off x="1055640" y="1304925"/>
            <a:ext cx="9862873" cy="220701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8640"/>
              </a:lnSpc>
              <a:spcBef>
                <a:spcPts val="0"/>
              </a:spcBef>
              <a:defRPr/>
            </a:pPr>
            <a:r>
              <a:rPr lang="en-US" sz="7200">
                <a:solidFill>
                  <a:srgbClr val="272829"/>
                </a:solidFill>
                <a:ea typeface=" Avenir Next Arabic Bold"/>
              </a:rPr>
              <a:t>MENTOR-PROTEGE  PROGRAM</a:t>
            </a: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rgbClr val="272829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55640" y="9387828"/>
            <a:ext cx="5774599" cy="49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www.NIB.org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5640" y="3822741"/>
            <a:ext cx="5347063" cy="422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4"/>
              </a:lnSpc>
            </a:pPr>
            <a:r>
              <a:rPr lang="en-US" sz="2600" b="1" dirty="0">
                <a:solidFill>
                  <a:srgbClr val="174A7C"/>
                </a:solidFill>
                <a:latin typeface="Arial Bold"/>
                <a:ea typeface="Arial Bold"/>
                <a:cs typeface="Arial Bold"/>
                <a:sym typeface="Arial Bold"/>
              </a:rPr>
              <a:t>December 3, 2025</a:t>
            </a:r>
            <a:endParaRPr lang="en-US" sz="2603" b="1" dirty="0">
              <a:solidFill>
                <a:srgbClr val="174A7C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29217C-3921-A780-8047-2BD2F2E4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002" y="2428125"/>
            <a:ext cx="1450492" cy="74846"/>
            <a:chOff x="0" y="0"/>
            <a:chExt cx="257950" cy="133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499507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6000" b="0"/>
              <a:t>💡</a:t>
            </a:r>
            <a:r>
              <a:rPr lang="en-US" sz="6000"/>
              <a:t>Why</a:t>
            </a:r>
            <a:r>
              <a:rPr lang="en-US" sz="6000">
                <a:ea typeface=" Avenir Next Arabic Bold"/>
              </a:rPr>
              <a:t> the </a:t>
            </a:r>
            <a:r>
              <a:rPr lang="en-US" sz="5950">
                <a:ea typeface=" Avenir Next Arabic Bold"/>
              </a:rPr>
              <a:t>Mentor-Protégé Program?</a:t>
            </a:r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64002" y="3006875"/>
            <a:ext cx="16258636" cy="5396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400" dirty="0">
                <a:ea typeface="+mn-lt"/>
                <a:cs typeface="+mn-lt"/>
              </a:rPr>
              <a:t>📉Slow growth/decline in new AbilityOne services.</a:t>
            </a:r>
            <a:endParaRPr lang="en-US" sz="3400" b="1" dirty="0"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3400" b="1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3400" dirty="0">
                <a:ea typeface="+mn-lt"/>
                <a:cs typeface="+mn-lt"/>
              </a:rPr>
              <a:t>⛔Many</a:t>
            </a:r>
            <a:r>
              <a:rPr lang="en-US" sz="3400" dirty="0">
                <a:solidFill>
                  <a:srgbClr val="000000"/>
                </a:solidFill>
                <a:ea typeface="+mn-lt"/>
                <a:cs typeface="+mn-lt"/>
              </a:rPr>
              <a:t> NPAs lack the necessary</a:t>
            </a:r>
            <a:r>
              <a:rPr lang="en-US" sz="3400" dirty="0">
                <a:ea typeface="+mn-lt"/>
                <a:cs typeface="+mn-lt"/>
              </a:rPr>
              <a:t> </a:t>
            </a:r>
            <a:r>
              <a:rPr lang="en-US" sz="3400" dirty="0">
                <a:solidFill>
                  <a:srgbClr val="000000"/>
                </a:solidFill>
                <a:ea typeface="+mn-lt"/>
                <a:cs typeface="+mn-lt"/>
              </a:rPr>
              <a:t>past performance to secure </a:t>
            </a:r>
            <a:r>
              <a:rPr lang="en-US" sz="3400" dirty="0">
                <a:ea typeface="+mn-lt"/>
                <a:cs typeface="+mn-lt"/>
              </a:rPr>
              <a:t>new </a:t>
            </a:r>
            <a:r>
              <a:rPr lang="en-US" sz="3400" dirty="0">
                <a:solidFill>
                  <a:srgbClr val="000000"/>
                </a:solidFill>
                <a:ea typeface="+mn-lt"/>
                <a:cs typeface="+mn-lt"/>
              </a:rPr>
              <a:t>Procurement List (</a:t>
            </a:r>
            <a:r>
              <a:rPr lang="en-US" sz="3400" dirty="0">
                <a:ea typeface="+mn-lt"/>
                <a:cs typeface="+mn-lt"/>
              </a:rPr>
              <a:t>PL</a:t>
            </a:r>
            <a:r>
              <a:rPr lang="en-US" sz="3400" dirty="0">
                <a:solidFill>
                  <a:srgbClr val="000000"/>
                </a:solidFill>
                <a:ea typeface="+mn-lt"/>
                <a:cs typeface="+mn-lt"/>
              </a:rPr>
              <a:t>) service</a:t>
            </a:r>
            <a:r>
              <a:rPr lang="en-US" sz="3400" dirty="0">
                <a:ea typeface="+mn-lt"/>
                <a:cs typeface="+mn-lt"/>
              </a:rPr>
              <a:t> and product additions</a:t>
            </a:r>
            <a:r>
              <a:rPr lang="en-US" sz="3400" dirty="0">
                <a:solidFill>
                  <a:srgbClr val="000000"/>
                </a:solidFill>
                <a:ea typeface="+mn-lt"/>
                <a:cs typeface="+mn-lt"/>
              </a:rPr>
              <a:t>. </a:t>
            </a:r>
            <a:endParaRPr lang="en-US" sz="3400" dirty="0">
              <a:cs typeface="Arial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3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3400" dirty="0">
                <a:ea typeface="+mn-lt"/>
                <a:cs typeface="+mn-lt"/>
              </a:rPr>
              <a:t>🏅</a:t>
            </a:r>
            <a:r>
              <a:rPr lang="en-US" sz="3400" dirty="0">
                <a:cs typeface="Arial"/>
              </a:rPr>
              <a:t>The Mentor/Protégé program will enable NPAs to partner with a qualified expert to give them the past performance they need to grow employment opportunities.</a:t>
            </a:r>
            <a:endParaRPr lang="en-US" sz="3400" dirty="0"/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6608845F-6985-A0DC-89BD-FDAC585DACD0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A911C7-912E-0624-EDF4-CF2D90D6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19855-1425-33F5-B282-145CDF318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D78C9D69-C297-2238-9B3D-37D22A1AE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0D78ACB-349B-795B-4A8C-9A26CF7F5FCE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44053C-7478-BE4E-E184-E1C916F70064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E0499383-6579-1939-DE02-EFFF567855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499507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6000"/>
              <a:t>🚀 </a:t>
            </a:r>
            <a:r>
              <a:rPr lang="en-US" sz="5950">
                <a:ea typeface=" Avenir Next Arabic Bold"/>
              </a:rPr>
              <a:t>Goals of the Mentor Protégé Program</a:t>
            </a:r>
            <a:endParaRPr lang="en-US" sz="5950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FC81240-470D-8E9F-219C-6EA59C6F1211}"/>
              </a:ext>
            </a:extLst>
          </p:cNvPr>
          <p:cNvSpPr txBox="1"/>
          <p:nvPr/>
        </p:nvSpPr>
        <p:spPr>
          <a:xfrm>
            <a:off x="1028700" y="3028441"/>
            <a:ext cx="17078145" cy="53679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/>
              <a:t>🧱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</a:rPr>
              <a:t>Ultimate goal: increase BDLHs; build capacity across NIB and NPA network</a:t>
            </a:r>
          </a:p>
          <a:p>
            <a:pPr>
              <a:lnSpc>
                <a:spcPct val="200000"/>
              </a:lnSpc>
            </a:pPr>
            <a:r>
              <a:rPr lang="en-US" sz="3600"/>
              <a:t>💼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Increase jobs in existing and/or emerging AbilityOne lines of business</a:t>
            </a:r>
          </a:p>
          <a:p>
            <a:pPr>
              <a:lnSpc>
                <a:spcPct val="200000"/>
              </a:lnSpc>
            </a:pPr>
            <a:r>
              <a:rPr lang="en-US" sz="3600"/>
              <a:t>📊 25% of new PL additions from new lines of business per Cooperative Agreement</a:t>
            </a:r>
            <a:endParaRPr lang="en-US" sz="3600">
              <a:cs typeface="Arial"/>
            </a:endParaRPr>
          </a:p>
          <a:p>
            <a:pPr>
              <a:lnSpc>
                <a:spcPct val="200000"/>
              </a:lnSpc>
            </a:pPr>
            <a:r>
              <a:rPr lang="en-US" sz="3600"/>
              <a:t>📈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Provide BVI employees with new opportunities for upward mobility</a:t>
            </a:r>
          </a:p>
          <a:p>
            <a:pPr>
              <a:lnSpc>
                <a:spcPct val="200000"/>
              </a:lnSpc>
            </a:pPr>
            <a:r>
              <a:rPr lang="en-US" sz="3600"/>
              <a:t>🛡️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Provide expanded capabilities and offerings to the Federal Government</a:t>
            </a: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10B91CA7-0DD0-AE88-B183-5848E85C61D1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253B67-9656-FC0B-304B-F5FB7782C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5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5609" y="1668104"/>
            <a:ext cx="1450492" cy="74846"/>
            <a:chOff x="0" y="0"/>
            <a:chExt cx="257950" cy="133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endParaRPr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1375609" y="524320"/>
            <a:ext cx="9139991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5950" dirty="0">
                <a:ea typeface=" Avenir Next Arabic Bold"/>
                <a:sym typeface=" Avenir Next Arabic Bold"/>
              </a:rPr>
              <a:t> </a:t>
            </a:r>
            <a:r>
              <a:rPr lang="en-US" sz="5400" dirty="0"/>
              <a:t>🔧</a:t>
            </a:r>
            <a:r>
              <a:rPr lang="en-US" sz="5950" dirty="0">
                <a:sym typeface=" Avenir Next Arabic Bold"/>
              </a:rPr>
              <a:t>Program Structure</a:t>
            </a:r>
            <a:endParaRPr kumimoji="0" lang="en-US" sz="5974" b="1" i="0" u="none" strike="noStrike" kern="1200" cap="none" spc="0" normalizeH="0" baseline="0" noProof="0" dirty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64A7FD-4B3E-4E6D-428E-3B556CAA74DF}"/>
              </a:ext>
            </a:extLst>
          </p:cNvPr>
          <p:cNvGrpSpPr/>
          <p:nvPr/>
        </p:nvGrpSpPr>
        <p:grpSpPr>
          <a:xfrm>
            <a:off x="7426887" y="2485237"/>
            <a:ext cx="9052561" cy="6006331"/>
            <a:chOff x="7934633" y="2608778"/>
            <a:chExt cx="9052561" cy="4198584"/>
          </a:xfrm>
        </p:grpSpPr>
        <p:sp>
          <p:nvSpPr>
            <p:cNvPr id="7" name="TextBox 7"/>
            <p:cNvSpPr txBox="1"/>
            <p:nvPr/>
          </p:nvSpPr>
          <p:spPr>
            <a:xfrm>
              <a:off x="8102058" y="2608778"/>
              <a:ext cx="8885136" cy="2622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540449" lvl="1" indent="-270224" algn="l">
                <a:buFont typeface="Arial"/>
                <a:buChar char="•"/>
              </a:pPr>
              <a:endParaRPr lang="en-US" sz="2000" b="1">
                <a:solidFill>
                  <a:srgbClr val="000000"/>
                </a:solidFill>
                <a:ea typeface="Arial Bold"/>
                <a:cs typeface="Arial Bold"/>
                <a:sym typeface="Arial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34633" y="6545142"/>
              <a:ext cx="8885136" cy="2622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540449" lvl="1" indent="-270224" algn="l">
                <a:buFont typeface="Arial"/>
                <a:buChar char="•"/>
              </a:pPr>
              <a:endParaRPr lang="en-US" sz="2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12" name="Group 12" descr="Image of a smiling man in an aqua polo shirt"/>
          <p:cNvGrpSpPr/>
          <p:nvPr/>
        </p:nvGrpSpPr>
        <p:grpSpPr>
          <a:xfrm>
            <a:off x="9036715" y="1494176"/>
            <a:ext cx="6866860" cy="7601040"/>
            <a:chOff x="0" y="0"/>
            <a:chExt cx="9155813" cy="1013472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155813" cy="1013472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3FC148A-949E-D5F3-04B1-5024C8CAFFC1}"/>
              </a:ext>
            </a:extLst>
          </p:cNvPr>
          <p:cNvSpPr txBox="1"/>
          <p:nvPr/>
        </p:nvSpPr>
        <p:spPr>
          <a:xfrm>
            <a:off x="1057169" y="2066569"/>
            <a:ext cx="9458431" cy="64940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ea typeface="+mn-lt"/>
                <a:cs typeface="+mn-lt"/>
              </a:rPr>
              <a:t>✋</a:t>
            </a:r>
            <a:r>
              <a:rPr lang="en-US" sz="3200" dirty="0">
                <a:latin typeface="Arial"/>
                <a:cs typeface="Arial"/>
              </a:rPr>
              <a:t> </a:t>
            </a:r>
            <a:r>
              <a:rPr lang="en-US" sz="3200" b="1" dirty="0">
                <a:latin typeface="Arial"/>
                <a:cs typeface="Arial"/>
              </a:rPr>
              <a:t>NPA Participation</a:t>
            </a:r>
            <a:endParaRPr lang="en-US" sz="1200" b="1" dirty="0">
              <a:latin typeface="Aptos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/>
                <a:cs typeface="Arial"/>
              </a:rPr>
              <a:t>🔍 </a:t>
            </a:r>
            <a:r>
              <a:rPr lang="en-US" sz="3200" b="1" dirty="0">
                <a:latin typeface="Arial"/>
                <a:cs typeface="Arial"/>
              </a:rPr>
              <a:t>Mentor Selection</a:t>
            </a:r>
            <a:endParaRPr lang="en-US" dirty="0">
              <a:cs typeface="Arial" panose="020B0604020202020204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latin typeface="Arial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/>
                <a:cs typeface="Arial"/>
              </a:rPr>
              <a:t>✍ </a:t>
            </a:r>
            <a:r>
              <a:rPr lang="en-US" sz="3200" b="1" dirty="0">
                <a:latin typeface="Arial"/>
                <a:cs typeface="Arial"/>
              </a:rPr>
              <a:t>Formal Agreement</a:t>
            </a:r>
            <a:endParaRPr lang="en-US" dirty="0"/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✅ </a:t>
            </a:r>
            <a:r>
              <a:rPr lang="en-US" sz="3200" b="1" dirty="0"/>
              <a:t>Review</a:t>
            </a:r>
            <a:r>
              <a:rPr lang="en-US" sz="3200" dirty="0"/>
              <a:t> </a:t>
            </a:r>
            <a:r>
              <a:rPr lang="en-US" sz="3200" b="1" dirty="0"/>
              <a:t>M-P Agreement</a:t>
            </a:r>
            <a:endParaRPr lang="en-US" altLang="en-US" sz="3200" b="1" dirty="0">
              <a:latin typeface="Arial"/>
              <a:cs typeface="Arial"/>
            </a:endParaRPr>
          </a:p>
          <a:p>
            <a:pPr lvl="0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 panose="020B0604020202020204" pitchFamily="34" charset="0"/>
              <a:cs typeface="Arial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Arial"/>
                <a:cs typeface="Arial"/>
              </a:rPr>
              <a:t>💪 </a:t>
            </a:r>
            <a:r>
              <a:rPr lang="en-US" sz="3200" b="1" dirty="0">
                <a:latin typeface="Arial"/>
                <a:cs typeface="Arial"/>
              </a:rPr>
              <a:t>NPAs</a:t>
            </a:r>
            <a:r>
              <a:rPr lang="en-US" sz="3200" dirty="0">
                <a:latin typeface="Arial"/>
                <a:cs typeface="Arial"/>
              </a:rPr>
              <a:t> </a:t>
            </a:r>
            <a:r>
              <a:rPr lang="en-US" sz="3200" b="1" dirty="0">
                <a:latin typeface="Arial"/>
                <a:cs typeface="Arial"/>
              </a:rPr>
              <a:t>Gain Experience</a:t>
            </a:r>
            <a:endParaRPr lang="en-US" dirty="0">
              <a:latin typeface="Arial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  <a:cs typeface="Arial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🔄 </a:t>
            </a:r>
            <a:r>
              <a:rPr lang="en-US" altLang="en-US" sz="3200" b="1" dirty="0">
                <a:latin typeface="Arial"/>
                <a:cs typeface="Arial"/>
              </a:rPr>
              <a:t>Contract Transition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Arial" panose="020B0604020202020204" pitchFamily="34" charset="0"/>
              <a:cs typeface="Arial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📃 </a:t>
            </a:r>
            <a:r>
              <a:rPr lang="en-US" altLang="en-US" sz="3200" b="1" dirty="0">
                <a:latin typeface="Arial"/>
                <a:cs typeface="Arial"/>
              </a:rPr>
              <a:t>AbilityOne Advantage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185AE95E-A9BA-0C9A-D275-5B4205726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4B91385-6D28-DDA7-98C9-DF2E514E8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D9437-7DD4-9488-8FEC-E9A5D3EF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41B150FE-FF20-C0BB-64E1-0E999D6EF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7738" y="1953672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D77C91A-F505-7AD0-E1D1-4B597E739CCB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F7AF9D7-3DF3-D52E-C887-CB663D864F01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0A031724-DEC6-E786-A662-3D63799912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4995074" cy="1846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5950">
                <a:ea typeface=" Avenir Next Arabic Bold"/>
              </a:rPr>
              <a:t>Finding Mentors and Opportunities</a:t>
            </a:r>
            <a:br>
              <a:rPr lang="en-US" sz="5950">
                <a:ea typeface=" Avenir Next Arabic Bold"/>
              </a:rPr>
            </a:br>
            <a:endParaRPr lang="en-US" sz="5950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3782F4A-DA76-538F-876F-D2EA59F1B1B0}"/>
              </a:ext>
            </a:extLst>
          </p:cNvPr>
          <p:cNvSpPr txBox="1"/>
          <p:nvPr/>
        </p:nvSpPr>
        <p:spPr>
          <a:xfrm>
            <a:off x="876300" y="2564030"/>
            <a:ext cx="16344900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/>
              <a:t>🏗️ </a:t>
            </a:r>
            <a:r>
              <a:rPr lang="en-US" sz="3600" b="1" dirty="0">
                <a:solidFill>
                  <a:srgbClr val="000000"/>
                </a:solidFill>
                <a:ea typeface="Arial"/>
                <a:cs typeface="Arial"/>
              </a:rPr>
              <a:t>Modeled after SBA's M/P Program</a:t>
            </a:r>
          </a:p>
          <a:p>
            <a:endParaRPr lang="en-US" sz="3200" dirty="0">
              <a:cs typeface="Arial"/>
            </a:endParaRPr>
          </a:p>
          <a:p>
            <a:r>
              <a:rPr lang="en-US" sz="3600" dirty="0"/>
              <a:t>🔍 </a:t>
            </a:r>
            <a:r>
              <a:rPr lang="en-US" sz="3200" b="1" dirty="0"/>
              <a:t>Networking and Prospecting (Mentor Focus):</a:t>
            </a:r>
            <a:r>
              <a:rPr lang="en-US" sz="3200" dirty="0"/>
              <a:t> NIB/NPAs identify businesses (Mentors) that operate in the same NAICS/PSC code or technical area where the Protégé wants to grow. </a:t>
            </a:r>
            <a:endParaRPr lang="en-US" sz="3200" dirty="0">
              <a:cs typeface="Arial"/>
            </a:endParaRPr>
          </a:p>
          <a:p>
            <a:endParaRPr lang="en-US" sz="3200" dirty="0">
              <a:cs typeface="Arial"/>
            </a:endParaRPr>
          </a:p>
          <a:p>
            <a:r>
              <a:rPr lang="en-US" sz="3600" dirty="0"/>
              <a:t>🧩 </a:t>
            </a:r>
            <a:r>
              <a:rPr lang="en-US" sz="3200" b="1" dirty="0"/>
              <a:t>Pipeline Alignment (Opportunity Focus):</a:t>
            </a:r>
            <a:r>
              <a:rPr lang="en-US" sz="3200" dirty="0"/>
              <a:t> The Protégé researches the Mentor’s future pipeline—specifically, contracts that the Mentor currently holds that are scheduled for recompete within the next 1-2 years. </a:t>
            </a:r>
            <a:endParaRPr lang="en-US" sz="3200" dirty="0">
              <a:cs typeface="Arial"/>
            </a:endParaRPr>
          </a:p>
          <a:p>
            <a:endParaRPr lang="en-US" sz="3200" dirty="0">
              <a:cs typeface="Arial"/>
            </a:endParaRPr>
          </a:p>
          <a:p>
            <a:r>
              <a:rPr lang="en-US" sz="3600" dirty="0"/>
              <a:t>🤝 </a:t>
            </a:r>
            <a:r>
              <a:rPr lang="en-US" sz="3200" b="1" dirty="0"/>
              <a:t>Agreement:</a:t>
            </a:r>
            <a:r>
              <a:rPr lang="en-US" sz="3200" dirty="0"/>
              <a:t> Once the two parties agree, they draft a formal Mentor-Protégé Agreement and submit it to NIB for review. </a:t>
            </a:r>
            <a:endParaRPr lang="en-US" sz="3200" dirty="0">
              <a:solidFill>
                <a:srgbClr val="000000"/>
              </a:solidFill>
              <a:ea typeface="Arial"/>
              <a:cs typeface="Arial"/>
            </a:endParaRP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A370BB8F-5A51-4D6D-3B7B-DC6553ECC3A7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B32C67-A059-8695-1589-FC805916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35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7CF72-FC8E-947B-A20D-98349AFC1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ED55F65A-E9D9-1394-648C-41DD2BC73B6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2200" y="0"/>
            <a:ext cx="162306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6000">
                <a:ea typeface=" Avenir Next Arabic Bold"/>
              </a:rPr>
              <a:t>Comparison of SBA and NIB M-P Programs</a:t>
            </a:r>
            <a:endParaRPr lang="en-US" sz="6000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</a:endParaRP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F6122DD8-3B7C-C3E6-1A9C-0BB893471373}"/>
              </a:ext>
            </a:extLst>
          </p:cNvPr>
          <p:cNvSpPr txBox="1"/>
          <p:nvPr/>
        </p:nvSpPr>
        <p:spPr>
          <a:xfrm rot="10800000">
            <a:off x="-18510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 sz="20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51CE3A-CDD9-52AB-EC21-F011EC55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84700" y="9486900"/>
            <a:ext cx="838200" cy="533400"/>
          </a:xfrm>
        </p:spPr>
        <p:txBody>
          <a:bodyPr/>
          <a:lstStyle/>
          <a:p>
            <a:fld id="{B6F15528-21DE-4FAA-801E-634DDDAF4B2B}" type="slidenum">
              <a:rPr lang="en-US" sz="2000" smtClean="0"/>
              <a:pPr/>
              <a:t>6</a:t>
            </a:fld>
            <a:endParaRPr lang="en-US" sz="200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863C71A-793B-FD7B-6ABB-FE0D10E51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667894"/>
              </p:ext>
            </p:extLst>
          </p:nvPr>
        </p:nvGraphicFramePr>
        <p:xfrm>
          <a:off x="819509" y="754811"/>
          <a:ext cx="16918289" cy="8140813"/>
        </p:xfrm>
        <a:graphic>
          <a:graphicData uri="http://schemas.openxmlformats.org/drawingml/2006/table">
            <a:tbl>
              <a:tblPr/>
              <a:tblGrid>
                <a:gridCol w="3850724">
                  <a:extLst>
                    <a:ext uri="{9D8B030D-6E8A-4147-A177-3AD203B41FA5}">
                      <a16:colId xmlns:a16="http://schemas.microsoft.com/office/drawing/2014/main" val="2485005028"/>
                    </a:ext>
                  </a:extLst>
                </a:gridCol>
                <a:gridCol w="6543543">
                  <a:extLst>
                    <a:ext uri="{9D8B030D-6E8A-4147-A177-3AD203B41FA5}">
                      <a16:colId xmlns:a16="http://schemas.microsoft.com/office/drawing/2014/main" val="1152742340"/>
                    </a:ext>
                  </a:extLst>
                </a:gridCol>
                <a:gridCol w="6524022">
                  <a:extLst>
                    <a:ext uri="{9D8B030D-6E8A-4147-A177-3AD203B41FA5}">
                      <a16:colId xmlns:a16="http://schemas.microsoft.com/office/drawing/2014/main" val="949194615"/>
                    </a:ext>
                  </a:extLst>
                </a:gridCol>
              </a:tblGrid>
              <a:tr h="4497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Feature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SBA 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NIB 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373713"/>
                  </a:ext>
                </a:extLst>
              </a:tr>
              <a:tr h="476250">
                <a:tc gridSpan="3">
                  <a:txBody>
                    <a:bodyPr/>
                    <a:lstStyle/>
                    <a:p>
                      <a:pPr marL="0" indent="0" algn="ctr" rtl="0" fontAlgn="ctr">
                        <a:buNone/>
                      </a:pPr>
                      <a:r>
                        <a:rPr lang="en-US" sz="28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Eligibility &amp; Scope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234565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Protégé Eligibility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Small Businesses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AbilityOne Non-Profit Agencies (NPAs).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291943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Mentor Eligibility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For-Profit Large &amp; Small Businesses.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All Eligible Federal Contractors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149037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Protégé Size Limit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(Protégé must meet size standards).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 (Protégé size not limited).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538428"/>
                  </a:ext>
                </a:extLst>
              </a:tr>
              <a:tr h="37041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Protégé New Business Line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(Specifically designed to enable new business lines)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84082"/>
                  </a:ext>
                </a:extLst>
              </a:tr>
              <a:tr h="443387">
                <a:tc grid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Agreement &amp; Duration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626653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Agreement Term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Up to 6 years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Up to 10 years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797989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Term Extension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(Limited).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(Unlimited)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323778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Mentors per Protégé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2 (Lifetime limit).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+mn-lt"/>
                        </a:rPr>
                        <a:t>Unlimited, but 1 per NAICS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198948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Protégés per Mentor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3 (Concurrent limit).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+mn-lt"/>
                        </a:rPr>
                        <a:t>Unlimited, but 1 per NAICS</a:t>
                      </a:r>
                      <a:endParaRPr lang="en-US" sz="2000" b="0" i="0" u="none" strike="noStrike" dirty="0">
                        <a:solidFill>
                          <a:srgbClr val="1B1C1D"/>
                        </a:solidFill>
                        <a:effectLst/>
                        <a:latin typeface="+mn-lt"/>
                      </a:endParaRP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835834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MPA Approval Period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105 days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15 days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845036"/>
                  </a:ext>
                </a:extLst>
              </a:tr>
              <a:tr h="380684">
                <a:tc grid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Contract Structure &amp; Competition 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408587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Contract Awards Term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Base Year plus Options (4) and Recompeted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Contract Does Not Get Recompeted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59970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Co-Ownership Allowed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(~40% allowed).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792077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Joint Venture Required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 (Subcontract Agreement is used instead).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5897"/>
                  </a:ext>
                </a:extLst>
              </a:tr>
              <a:tr h="3308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Sole Source Awards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 (AbilityOne contracts are non-competitive).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441930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GAO Contestable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 (Procurement List contracts are not contestable).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74992"/>
                  </a:ext>
                </a:extLst>
              </a:tr>
              <a:tr h="380684">
                <a:tc grid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Compliance &amp; Workforce 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634414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Protégé BVI Ratio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Zero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75% (can be phased-in)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55190"/>
                  </a:ext>
                </a:extLst>
              </a:tr>
              <a:tr h="3739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Mentor/Protégé Labor Share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60/40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49/51</a:t>
                      </a: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+mn-lt"/>
                        </a:rPr>
                        <a:t> (can be phased-in)</a:t>
                      </a:r>
                      <a:endParaRPr lang="en-US" sz="2000" b="0" i="0" u="none" strike="noStrike" dirty="0">
                        <a:solidFill>
                          <a:srgbClr val="1B1C1D"/>
                        </a:solidFill>
                        <a:effectLst/>
                        <a:latin typeface="Arial"/>
                      </a:endParaRP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492674"/>
                  </a:ext>
                </a:extLst>
              </a:tr>
              <a:tr h="3179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MPA Termination Impact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None on existing contracts.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None on existing contracts</a:t>
                      </a:r>
                    </a:p>
                  </a:txBody>
                  <a:tcPr marL="4346" marR="4346" marT="4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567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84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F49D5-DDFF-B3E4-21F1-0CBBD83DF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3A0D184C-AC98-EDED-5015-B0CAFF12A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1293102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F0F194F-2E90-DC92-151D-2C84FD9C9F98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5DAF42C-7A27-0DC0-788A-F4B283EC58F0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EADD58A1-C9B5-E51A-DF4E-18837D1CA3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259443"/>
            <a:ext cx="1499507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5950">
                <a:ea typeface=" Avenir Next Arabic Bold"/>
              </a:rPr>
              <a:t>Benefits to Stakeholders</a:t>
            </a:r>
            <a:endParaRPr lang="en-US" sz="5950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</a:endParaRP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F2117A64-24F7-3EFC-6B93-9BDF15A16CBE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628CF9-20FC-FE44-337A-0440AEEFE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1B36CD5-2167-09CB-3B91-3DB763597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74025"/>
              </p:ext>
            </p:extLst>
          </p:nvPr>
        </p:nvGraphicFramePr>
        <p:xfrm>
          <a:off x="778329" y="1635756"/>
          <a:ext cx="16709569" cy="6978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8660">
                  <a:extLst>
                    <a:ext uri="{9D8B030D-6E8A-4147-A177-3AD203B41FA5}">
                      <a16:colId xmlns:a16="http://schemas.microsoft.com/office/drawing/2014/main" val="2378823531"/>
                    </a:ext>
                  </a:extLst>
                </a:gridCol>
                <a:gridCol w="6071053">
                  <a:extLst>
                    <a:ext uri="{9D8B030D-6E8A-4147-A177-3AD203B41FA5}">
                      <a16:colId xmlns:a16="http://schemas.microsoft.com/office/drawing/2014/main" val="4149766918"/>
                    </a:ext>
                  </a:extLst>
                </a:gridCol>
                <a:gridCol w="5569856">
                  <a:extLst>
                    <a:ext uri="{9D8B030D-6E8A-4147-A177-3AD203B41FA5}">
                      <a16:colId xmlns:a16="http://schemas.microsoft.com/office/drawing/2014/main" val="1515150517"/>
                    </a:ext>
                  </a:extLst>
                </a:gridCol>
              </a:tblGrid>
              <a:tr h="469638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000"/>
                        <a:t>Mentor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000"/>
                        <a:t>Protégé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000"/>
                        <a:t>Federal Government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5888"/>
                  </a:ext>
                </a:extLst>
              </a:tr>
              <a:tr h="2117998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000"/>
                        <a:t>✅ A</a:t>
                      </a:r>
                      <a:r>
                        <a:rPr lang="en-US" sz="2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ccess to new federal contract opportunities that when added to the Federal Procurement List do not have to be competed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000" dirty="0"/>
                        <a:t>✅ Strong partnerships and the ability to leverage Mentor’s past performance</a:t>
                      </a:r>
                      <a:endParaRPr lang="en-US" sz="2000" dirty="0">
                        <a:solidFill>
                          <a:srgbClr val="000000"/>
                        </a:solidFill>
                        <a:ea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dirty="0"/>
                        <a:t>✅ Enhance contract performance - expert contractor acts as a subcontractor to support and mentor an AbilityOne NPA, fostering long-term business relationships between mentors and protégés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261764"/>
                  </a:ext>
                </a:extLst>
              </a:tr>
              <a:tr h="1160282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dirty="0"/>
                        <a:t>✅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cs typeface="Arial"/>
                        </a:rPr>
                        <a:t> Once a requirement is added to the AbilityOne PL, it is not subject to GAO protest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✅ 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ea typeface="Arial"/>
                          <a:cs typeface="Arial"/>
                        </a:rPr>
                        <a:t>Assistance navigating federal contract bidding, acquisition, and the federal procurement process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✅ Reduce administrative burden when moving a contract outside of the typical acquisition cycle to the Procurement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06046"/>
                  </a:ext>
                </a:extLst>
              </a:tr>
              <a:tr h="1158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✅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cs typeface="Arial"/>
                        </a:rPr>
                        <a:t>Gain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a typeface="Arial"/>
                          <a:cs typeface="Arial"/>
                        </a:rPr>
                        <a:t> expertise in hiring/supporting people who are blind/visually impaired and meeting corporate hiring goals; </a:t>
                      </a:r>
                      <a:r>
                        <a:rPr 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 significant federal tax benefits, primarily the Work Opportunity Tax Credit (WOTC)</a:t>
                      </a:r>
                      <a:endParaRPr lang="en-US" sz="2000" b="0" dirty="0">
                        <a:solidFill>
                          <a:srgbClr val="000000"/>
                        </a:solidFill>
                        <a:ea typeface="Arial"/>
                        <a:cs typeface="Arial"/>
                      </a:endParaRP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✅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a typeface="Arial"/>
                          <a:cs typeface="Arial"/>
                        </a:rPr>
                        <a:t> Guidance on internal business management systems, technical expertise, accounting, marketing, manufacturing, strategic planning and business development, including identifying contracting and partnership opportunities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✅ Support AbilityOne to expand employment opportunities for the blind and visually impaired on federal contracts.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382953"/>
                  </a:ext>
                </a:extLst>
              </a:tr>
              <a:tr h="11602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✅ E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cs typeface="Arial"/>
                        </a:rPr>
                        <a:t>xpand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a typeface="Arial"/>
                          <a:cs typeface="Arial"/>
                        </a:rPr>
                        <a:t> into new geographic markets through subcontracting opportunities with the protégé; grow the mentor's supply chain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✅ Creates more opportunities for upward 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✅ Demonstrate support for the </a:t>
                      </a:r>
                      <a:r>
                        <a:rPr lang="en-US" sz="2000" b="1" dirty="0">
                          <a:hlinkClick r:id="rId3" tooltip="This PDF will open in a new window"/>
                        </a:rPr>
                        <a:t>Office of Federal Procurement Policy pledge</a:t>
                      </a:r>
                      <a:r>
                        <a:rPr lang="en-US" sz="2000" dirty="0"/>
                        <a:t> to uplift the AbilityOne Program.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95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877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>
            <a:extLst>
              <a:ext uri="{FF2B5EF4-FFF2-40B4-BE49-F238E27FC236}">
                <a16:creationId xmlns:a16="http://schemas.microsoft.com/office/drawing/2014/main" id="{83AFA8D5-8585-1BB6-2EE4-50154CAAA45E}"/>
              </a:ext>
            </a:extLst>
          </p:cNvPr>
          <p:cNvSpPr/>
          <p:nvPr/>
        </p:nvSpPr>
        <p:spPr>
          <a:xfrm>
            <a:off x="-143299" y="3643074"/>
            <a:ext cx="4677434" cy="3164485"/>
          </a:xfrm>
          <a:prstGeom prst="arc">
            <a:avLst>
              <a:gd name="adj1" fmla="val 16135899"/>
              <a:gd name="adj2" fmla="val 21517179"/>
            </a:avLst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6C0A7C-28AF-B934-ACD1-E4C23687D81E}"/>
              </a:ext>
            </a:extLst>
          </p:cNvPr>
          <p:cNvCxnSpPr/>
          <p:nvPr/>
        </p:nvCxnSpPr>
        <p:spPr>
          <a:xfrm flipH="1">
            <a:off x="491733" y="3643074"/>
            <a:ext cx="1822801" cy="0"/>
          </a:xfrm>
          <a:prstGeom prst="line">
            <a:avLst/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>
            <a:extLst>
              <a:ext uri="{FF2B5EF4-FFF2-40B4-BE49-F238E27FC236}">
                <a16:creationId xmlns:a16="http://schemas.microsoft.com/office/drawing/2014/main" id="{72F64E73-01EF-AA02-B55B-DD2FF718D195}"/>
              </a:ext>
            </a:extLst>
          </p:cNvPr>
          <p:cNvSpPr/>
          <p:nvPr/>
        </p:nvSpPr>
        <p:spPr>
          <a:xfrm rot="10800000">
            <a:off x="4501366" y="2799008"/>
            <a:ext cx="3027085" cy="4041123"/>
          </a:xfrm>
          <a:prstGeom prst="arc">
            <a:avLst>
              <a:gd name="adj1" fmla="val 11002963"/>
              <a:gd name="adj2" fmla="val 21470914"/>
            </a:avLst>
          </a:prstGeom>
          <a:noFill/>
          <a:ln w="381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E912D7E-6893-9D36-C354-198D6129FD45}"/>
              </a:ext>
            </a:extLst>
          </p:cNvPr>
          <p:cNvSpPr/>
          <p:nvPr/>
        </p:nvSpPr>
        <p:spPr>
          <a:xfrm>
            <a:off x="7525769" y="3154350"/>
            <a:ext cx="3027085" cy="4041123"/>
          </a:xfrm>
          <a:prstGeom prst="arc">
            <a:avLst>
              <a:gd name="adj1" fmla="val 11297026"/>
              <a:gd name="adj2" fmla="val 136639"/>
            </a:avLst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54171EF7-B6F3-46EA-8566-D39DC38E3D0A}"/>
              </a:ext>
            </a:extLst>
          </p:cNvPr>
          <p:cNvSpPr/>
          <p:nvPr/>
        </p:nvSpPr>
        <p:spPr>
          <a:xfrm rot="10800000">
            <a:off x="10538341" y="3045937"/>
            <a:ext cx="3027085" cy="4041123"/>
          </a:xfrm>
          <a:prstGeom prst="arc">
            <a:avLst>
              <a:gd name="adj1" fmla="val 11002963"/>
              <a:gd name="adj2" fmla="val 21470914"/>
            </a:avLst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FF4394F8-FD7F-123D-B43A-2FA9E8249CAD}"/>
              </a:ext>
            </a:extLst>
          </p:cNvPr>
          <p:cNvSpPr/>
          <p:nvPr/>
        </p:nvSpPr>
        <p:spPr>
          <a:xfrm>
            <a:off x="13562744" y="3225091"/>
            <a:ext cx="3027085" cy="4041123"/>
          </a:xfrm>
          <a:prstGeom prst="arc">
            <a:avLst>
              <a:gd name="adj1" fmla="val 11002963"/>
              <a:gd name="adj2" fmla="val 21470914"/>
            </a:avLst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4B0009E6-30F1-28AD-F7FD-3BAB807AACAA}"/>
              </a:ext>
            </a:extLst>
          </p:cNvPr>
          <p:cNvSpPr/>
          <p:nvPr/>
        </p:nvSpPr>
        <p:spPr>
          <a:xfrm rot="10800000">
            <a:off x="16589829" y="4129097"/>
            <a:ext cx="2853346" cy="1926276"/>
          </a:xfrm>
          <a:prstGeom prst="arc">
            <a:avLst>
              <a:gd name="adj1" fmla="val 16135899"/>
              <a:gd name="adj2" fmla="val 21517179"/>
            </a:avLst>
          </a:prstGeom>
          <a:ln w="3810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B1F98A-1ADF-D64F-6F9A-12FD73300173}"/>
              </a:ext>
            </a:extLst>
          </p:cNvPr>
          <p:cNvGrpSpPr/>
          <p:nvPr/>
        </p:nvGrpSpPr>
        <p:grpSpPr>
          <a:xfrm rot="15416350">
            <a:off x="13239826" y="4403548"/>
            <a:ext cx="745699" cy="586687"/>
            <a:chOff x="3196359" y="3688465"/>
            <a:chExt cx="745699" cy="586687"/>
          </a:xfrm>
        </p:grpSpPr>
        <p:sp>
          <p:nvSpPr>
            <p:cNvPr id="20" name="Half Frame 19">
              <a:extLst>
                <a:ext uri="{FF2B5EF4-FFF2-40B4-BE49-F238E27FC236}">
                  <a16:creationId xmlns:a16="http://schemas.microsoft.com/office/drawing/2014/main" id="{DBA81560-2B6C-32BD-89E6-81570A7C041B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>
              <a:extLst>
                <a:ext uri="{FF2B5EF4-FFF2-40B4-BE49-F238E27FC236}">
                  <a16:creationId xmlns:a16="http://schemas.microsoft.com/office/drawing/2014/main" id="{A7A409C4-107F-8F3E-A8CD-426B7A14DFC3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>
              <a:extLst>
                <a:ext uri="{FF2B5EF4-FFF2-40B4-BE49-F238E27FC236}">
                  <a16:creationId xmlns:a16="http://schemas.microsoft.com/office/drawing/2014/main" id="{F9C0E9D1-B6F1-6AC3-2B2C-C99135D0EDFF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637CF3-BC0D-85F6-2E38-90160AC542DA}"/>
              </a:ext>
            </a:extLst>
          </p:cNvPr>
          <p:cNvGrpSpPr/>
          <p:nvPr/>
        </p:nvGrpSpPr>
        <p:grpSpPr>
          <a:xfrm rot="15322507">
            <a:off x="7051154" y="4886974"/>
            <a:ext cx="880743" cy="586687"/>
            <a:chOff x="3196359" y="3688465"/>
            <a:chExt cx="745699" cy="586687"/>
          </a:xfrm>
        </p:grpSpPr>
        <p:sp>
          <p:nvSpPr>
            <p:cNvPr id="25" name="Half Frame 24">
              <a:extLst>
                <a:ext uri="{FF2B5EF4-FFF2-40B4-BE49-F238E27FC236}">
                  <a16:creationId xmlns:a16="http://schemas.microsoft.com/office/drawing/2014/main" id="{D1AFF38F-FA3A-B015-EEDF-F31A1C46AB6F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Half Frame 25">
              <a:extLst>
                <a:ext uri="{FF2B5EF4-FFF2-40B4-BE49-F238E27FC236}">
                  <a16:creationId xmlns:a16="http://schemas.microsoft.com/office/drawing/2014/main" id="{CB5E51EC-0398-CAD8-2F0F-381DB07EA078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Half Frame 26">
              <a:extLst>
                <a:ext uri="{FF2B5EF4-FFF2-40B4-BE49-F238E27FC236}">
                  <a16:creationId xmlns:a16="http://schemas.microsoft.com/office/drawing/2014/main" id="{B44FD4EF-D2AB-373D-EB76-D399FB0DFA91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D8529D6-0AFE-ADFB-E05A-65F0A44F2F08}"/>
              </a:ext>
            </a:extLst>
          </p:cNvPr>
          <p:cNvSpPr txBox="1"/>
          <p:nvPr/>
        </p:nvSpPr>
        <p:spPr>
          <a:xfrm>
            <a:off x="260282" y="2185051"/>
            <a:ext cx="19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Choose the Mentor/Protégé Program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752DE0-4519-76E1-5DF6-AE5B0026FBB6}"/>
              </a:ext>
            </a:extLst>
          </p:cNvPr>
          <p:cNvGrpSpPr/>
          <p:nvPr/>
        </p:nvGrpSpPr>
        <p:grpSpPr>
          <a:xfrm rot="1889635">
            <a:off x="9991681" y="3827059"/>
            <a:ext cx="670937" cy="717651"/>
            <a:chOff x="3196359" y="3688465"/>
            <a:chExt cx="745699" cy="586687"/>
          </a:xfrm>
        </p:grpSpPr>
        <p:sp>
          <p:nvSpPr>
            <p:cNvPr id="19" name="Half Frame 18">
              <a:extLst>
                <a:ext uri="{FF2B5EF4-FFF2-40B4-BE49-F238E27FC236}">
                  <a16:creationId xmlns:a16="http://schemas.microsoft.com/office/drawing/2014/main" id="{6C4A9C1E-0BC9-8125-84BC-EB08A3D40E52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Half Frame 27">
              <a:extLst>
                <a:ext uri="{FF2B5EF4-FFF2-40B4-BE49-F238E27FC236}">
                  <a16:creationId xmlns:a16="http://schemas.microsoft.com/office/drawing/2014/main" id="{61573D7C-7D6D-7504-2812-81985CA530C7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Half Frame 28">
              <a:extLst>
                <a:ext uri="{FF2B5EF4-FFF2-40B4-BE49-F238E27FC236}">
                  <a16:creationId xmlns:a16="http://schemas.microsoft.com/office/drawing/2014/main" id="{74F08286-A9B1-41BF-92C9-1DA1D98D2702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AD0DD6-AEF4-E21E-5D33-23674F934D37}"/>
              </a:ext>
            </a:extLst>
          </p:cNvPr>
          <p:cNvGrpSpPr/>
          <p:nvPr/>
        </p:nvGrpSpPr>
        <p:grpSpPr>
          <a:xfrm rot="20662940">
            <a:off x="1758653" y="3405839"/>
            <a:ext cx="1011618" cy="532078"/>
            <a:chOff x="3196359" y="3688465"/>
            <a:chExt cx="745699" cy="586687"/>
          </a:xfrm>
        </p:grpSpPr>
        <p:sp>
          <p:nvSpPr>
            <p:cNvPr id="31" name="Half Frame 30">
              <a:extLst>
                <a:ext uri="{FF2B5EF4-FFF2-40B4-BE49-F238E27FC236}">
                  <a16:creationId xmlns:a16="http://schemas.microsoft.com/office/drawing/2014/main" id="{E6678314-74E1-6172-0251-84C361176BF2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Half Frame 31">
              <a:extLst>
                <a:ext uri="{FF2B5EF4-FFF2-40B4-BE49-F238E27FC236}">
                  <a16:creationId xmlns:a16="http://schemas.microsoft.com/office/drawing/2014/main" id="{BBB4AE0A-B0BE-82E4-E9DF-F5505F0CF6B5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Half Frame 32">
              <a:extLst>
                <a:ext uri="{FF2B5EF4-FFF2-40B4-BE49-F238E27FC236}">
                  <a16:creationId xmlns:a16="http://schemas.microsoft.com/office/drawing/2014/main" id="{06FBC467-A21E-E39A-DC96-A14A23DCE614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E2E6C9B-22E8-7CFC-FDC1-C3D11A9CE1F2}"/>
              </a:ext>
            </a:extLst>
          </p:cNvPr>
          <p:cNvGrpSpPr/>
          <p:nvPr/>
        </p:nvGrpSpPr>
        <p:grpSpPr>
          <a:xfrm rot="3185292">
            <a:off x="16198370" y="4698008"/>
            <a:ext cx="745699" cy="586687"/>
            <a:chOff x="3196359" y="3688465"/>
            <a:chExt cx="745699" cy="586687"/>
          </a:xfrm>
        </p:grpSpPr>
        <p:sp>
          <p:nvSpPr>
            <p:cNvPr id="35" name="Half Frame 34">
              <a:extLst>
                <a:ext uri="{FF2B5EF4-FFF2-40B4-BE49-F238E27FC236}">
                  <a16:creationId xmlns:a16="http://schemas.microsoft.com/office/drawing/2014/main" id="{912E104B-FAD7-D1C8-A16E-528D8B6EAE3B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Half Frame 35">
              <a:extLst>
                <a:ext uri="{FF2B5EF4-FFF2-40B4-BE49-F238E27FC236}">
                  <a16:creationId xmlns:a16="http://schemas.microsoft.com/office/drawing/2014/main" id="{BE24DA45-E926-DF9D-9CE3-C4456A58B276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Half Frame 36">
              <a:extLst>
                <a:ext uri="{FF2B5EF4-FFF2-40B4-BE49-F238E27FC236}">
                  <a16:creationId xmlns:a16="http://schemas.microsoft.com/office/drawing/2014/main" id="{15034AF2-C22E-0335-5456-C6EC9DF4C21B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9571B38-9FB3-7509-C018-AFB221D5949B}"/>
              </a:ext>
            </a:extLst>
          </p:cNvPr>
          <p:cNvSpPr txBox="1"/>
          <p:nvPr/>
        </p:nvSpPr>
        <p:spPr>
          <a:xfrm>
            <a:off x="4010106" y="2937685"/>
            <a:ext cx="25363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Research Mentors based on NAICS/PSC codes opportunities</a:t>
            </a:r>
          </a:p>
        </p:txBody>
      </p:sp>
      <p:pic>
        <p:nvPicPr>
          <p:cNvPr id="40" name="Graphic 39" descr="Boardroom with solid fill">
            <a:extLst>
              <a:ext uri="{FF2B5EF4-FFF2-40B4-BE49-F238E27FC236}">
                <a16:creationId xmlns:a16="http://schemas.microsoft.com/office/drawing/2014/main" id="{CE4F8611-DD49-EBE1-89C2-101B8C5812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3749" y="6390992"/>
            <a:ext cx="1054118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2E4B41D-E5DF-049F-2580-09E89F0C3C85}"/>
              </a:ext>
            </a:extLst>
          </p:cNvPr>
          <p:cNvSpPr txBox="1"/>
          <p:nvPr/>
        </p:nvSpPr>
        <p:spPr>
          <a:xfrm>
            <a:off x="5071223" y="7381667"/>
            <a:ext cx="2232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Prepare to Meet with Mentors</a:t>
            </a:r>
          </a:p>
        </p:txBody>
      </p:sp>
      <p:pic>
        <p:nvPicPr>
          <p:cNvPr id="43" name="Graphic 42" descr="Two Men with solid fill">
            <a:extLst>
              <a:ext uri="{FF2B5EF4-FFF2-40B4-BE49-F238E27FC236}">
                <a16:creationId xmlns:a16="http://schemas.microsoft.com/office/drawing/2014/main" id="{87437D05-F641-AB58-961C-DCE4384B02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2552" y="2704022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2FEEB46-1B63-3D58-D577-60E63863193E}"/>
              </a:ext>
            </a:extLst>
          </p:cNvPr>
          <p:cNvSpPr txBox="1"/>
          <p:nvPr/>
        </p:nvSpPr>
        <p:spPr>
          <a:xfrm>
            <a:off x="7923335" y="2125734"/>
            <a:ext cx="2480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Find a Mentor</a:t>
            </a:r>
          </a:p>
        </p:txBody>
      </p:sp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FBB5A589-7E51-2CAB-D881-C33C00949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7839" y="4906916"/>
            <a:ext cx="914400" cy="974018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2B9955A9-F297-F070-123C-32966020A854}"/>
              </a:ext>
            </a:extLst>
          </p:cNvPr>
          <p:cNvGrpSpPr/>
          <p:nvPr/>
        </p:nvGrpSpPr>
        <p:grpSpPr>
          <a:xfrm rot="1282344">
            <a:off x="10625850" y="6199490"/>
            <a:ext cx="670937" cy="648759"/>
            <a:chOff x="3196359" y="3688465"/>
            <a:chExt cx="745699" cy="586687"/>
          </a:xfrm>
        </p:grpSpPr>
        <p:sp>
          <p:nvSpPr>
            <p:cNvPr id="50" name="Half Frame 49">
              <a:extLst>
                <a:ext uri="{FF2B5EF4-FFF2-40B4-BE49-F238E27FC236}">
                  <a16:creationId xmlns:a16="http://schemas.microsoft.com/office/drawing/2014/main" id="{F7722A29-EFBF-AF05-C62D-6C3495B63C60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Half Frame 50">
              <a:extLst>
                <a:ext uri="{FF2B5EF4-FFF2-40B4-BE49-F238E27FC236}">
                  <a16:creationId xmlns:a16="http://schemas.microsoft.com/office/drawing/2014/main" id="{D7597EC6-23A1-5EFD-BF72-0A7C223D9FE7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Half Frame 51">
              <a:extLst>
                <a:ext uri="{FF2B5EF4-FFF2-40B4-BE49-F238E27FC236}">
                  <a16:creationId xmlns:a16="http://schemas.microsoft.com/office/drawing/2014/main" id="{992BD836-6BF5-C3AB-C8D0-2F0C99279E6F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9BF3FED9-8439-8ECC-CEDB-FEDDFDE5A6DC}"/>
              </a:ext>
            </a:extLst>
          </p:cNvPr>
          <p:cNvSpPr txBox="1"/>
          <p:nvPr/>
        </p:nvSpPr>
        <p:spPr>
          <a:xfrm>
            <a:off x="8103970" y="5387155"/>
            <a:ext cx="2334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Agree on Terms of Mentor/Protégé Relationship</a:t>
            </a:r>
          </a:p>
        </p:txBody>
      </p:sp>
      <p:pic>
        <p:nvPicPr>
          <p:cNvPr id="57" name="Graphic 56" descr="Fax with solid fill">
            <a:extLst>
              <a:ext uri="{FF2B5EF4-FFF2-40B4-BE49-F238E27FC236}">
                <a16:creationId xmlns:a16="http://schemas.microsoft.com/office/drawing/2014/main" id="{AAA4864F-3FB5-9747-DB11-3575A5F03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4850" y="6578451"/>
            <a:ext cx="974139" cy="91440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F95928B-6B4C-3DCA-2DD2-A5709E8F4AE5}"/>
              </a:ext>
            </a:extLst>
          </p:cNvPr>
          <p:cNvSpPr txBox="1"/>
          <p:nvPr/>
        </p:nvSpPr>
        <p:spPr>
          <a:xfrm>
            <a:off x="10502029" y="7704832"/>
            <a:ext cx="316403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Submit M-P Agreement for NIB Review </a:t>
            </a:r>
          </a:p>
          <a:p>
            <a:pPr algn="ctr"/>
            <a:r>
              <a:rPr lang="en-US" sz="1600" b="1"/>
              <a:t>(15 days for NIB review)</a:t>
            </a:r>
            <a:endParaRPr lang="en-US" sz="1600" b="1">
              <a:cs typeface="Arial"/>
            </a:endParaRPr>
          </a:p>
        </p:txBody>
      </p:sp>
      <p:pic>
        <p:nvPicPr>
          <p:cNvPr id="60" name="Graphic 59" descr="Walk with solid fill">
            <a:extLst>
              <a:ext uri="{FF2B5EF4-FFF2-40B4-BE49-F238E27FC236}">
                <a16:creationId xmlns:a16="http://schemas.microsoft.com/office/drawing/2014/main" id="{AC9E1B7D-CDFD-2D81-CFE9-FAA7EEA8CA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619085" y="2673927"/>
            <a:ext cx="960883" cy="9144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4567EB5B-3034-DD7B-611C-3AF6FF4ED432}"/>
              </a:ext>
            </a:extLst>
          </p:cNvPr>
          <p:cNvSpPr txBox="1"/>
          <p:nvPr/>
        </p:nvSpPr>
        <p:spPr>
          <a:xfrm>
            <a:off x="13617870" y="2198605"/>
            <a:ext cx="337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Pursue Opportunities</a:t>
            </a:r>
          </a:p>
        </p:txBody>
      </p:sp>
      <p:pic>
        <p:nvPicPr>
          <p:cNvPr id="64" name="Graphic 63" descr="Clipboard Checked with solid fill">
            <a:extLst>
              <a:ext uri="{FF2B5EF4-FFF2-40B4-BE49-F238E27FC236}">
                <a16:creationId xmlns:a16="http://schemas.microsoft.com/office/drawing/2014/main" id="{C7777870-8D61-EBAC-878D-175560202B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213687" y="5559967"/>
            <a:ext cx="938930" cy="9144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03220AD4-D0F6-4820-B33E-CCD44A902B40}"/>
              </a:ext>
            </a:extLst>
          </p:cNvPr>
          <p:cNvSpPr txBox="1"/>
          <p:nvPr/>
        </p:nvSpPr>
        <p:spPr>
          <a:xfrm>
            <a:off x="16598928" y="6504504"/>
            <a:ext cx="1613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Procurement List Addition (</a:t>
            </a:r>
            <a:r>
              <a:rPr lang="en-US" sz="1600" b="1"/>
              <a:t>9-15 months)</a:t>
            </a:r>
          </a:p>
          <a:p>
            <a:endParaRPr lang="en-US"/>
          </a:p>
        </p:txBody>
      </p:sp>
      <p:pic>
        <p:nvPicPr>
          <p:cNvPr id="67" name="Graphic 66" descr="Checkbox Checked with solid fill">
            <a:extLst>
              <a:ext uri="{FF2B5EF4-FFF2-40B4-BE49-F238E27FC236}">
                <a16:creationId xmlns:a16="http://schemas.microsoft.com/office/drawing/2014/main" id="{13F28E93-8ED3-C4E4-85CC-1BDD4DE476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9308" y="3192979"/>
            <a:ext cx="914400" cy="914400"/>
          </a:xfrm>
          <a:prstGeom prst="rect">
            <a:avLst/>
          </a:prstGeom>
        </p:spPr>
      </p:pic>
      <p:pic>
        <p:nvPicPr>
          <p:cNvPr id="69" name="Graphic 68" descr="Gears with solid fill">
            <a:extLst>
              <a:ext uri="{FF2B5EF4-FFF2-40B4-BE49-F238E27FC236}">
                <a16:creationId xmlns:a16="http://schemas.microsoft.com/office/drawing/2014/main" id="{71DBDBBC-172E-5EB9-AE9E-181519CD8D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00721" y="3827405"/>
            <a:ext cx="914400" cy="1027257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D3C9011-5FB8-B9E9-B165-DADC08D00A33}"/>
              </a:ext>
            </a:extLst>
          </p:cNvPr>
          <p:cNvGrpSpPr/>
          <p:nvPr/>
        </p:nvGrpSpPr>
        <p:grpSpPr>
          <a:xfrm rot="1969117">
            <a:off x="4332645" y="5437795"/>
            <a:ext cx="670937" cy="648759"/>
            <a:chOff x="3196359" y="3688465"/>
            <a:chExt cx="745699" cy="586687"/>
          </a:xfrm>
        </p:grpSpPr>
        <p:sp>
          <p:nvSpPr>
            <p:cNvPr id="71" name="Half Frame 70">
              <a:extLst>
                <a:ext uri="{FF2B5EF4-FFF2-40B4-BE49-F238E27FC236}">
                  <a16:creationId xmlns:a16="http://schemas.microsoft.com/office/drawing/2014/main" id="{586C71FF-97B9-44DC-231D-5E95D77A0CB9}"/>
                </a:ext>
              </a:extLst>
            </p:cNvPr>
            <p:cNvSpPr/>
            <p:nvPr/>
          </p:nvSpPr>
          <p:spPr>
            <a:xfrm rot="9029730">
              <a:off x="3196359" y="368846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Half Frame 71">
              <a:extLst>
                <a:ext uri="{FF2B5EF4-FFF2-40B4-BE49-F238E27FC236}">
                  <a16:creationId xmlns:a16="http://schemas.microsoft.com/office/drawing/2014/main" id="{F01F7F61-4774-1E38-2AD8-CBC668775E1F}"/>
                </a:ext>
              </a:extLst>
            </p:cNvPr>
            <p:cNvSpPr/>
            <p:nvPr/>
          </p:nvSpPr>
          <p:spPr>
            <a:xfrm rot="9029730">
              <a:off x="3438579" y="3841085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Half Frame 72">
              <a:extLst>
                <a:ext uri="{FF2B5EF4-FFF2-40B4-BE49-F238E27FC236}">
                  <a16:creationId xmlns:a16="http://schemas.microsoft.com/office/drawing/2014/main" id="{2B48267D-367A-6BE8-E856-7DD143C18A74}"/>
                </a:ext>
              </a:extLst>
            </p:cNvPr>
            <p:cNvSpPr/>
            <p:nvPr/>
          </p:nvSpPr>
          <p:spPr>
            <a:xfrm rot="9029730">
              <a:off x="3680801" y="3983040"/>
              <a:ext cx="261257" cy="292112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B69FB80C-C250-74F7-1CDA-B69D059F0EB6}"/>
              </a:ext>
            </a:extLst>
          </p:cNvPr>
          <p:cNvSpPr txBox="1"/>
          <p:nvPr/>
        </p:nvSpPr>
        <p:spPr>
          <a:xfrm>
            <a:off x="935843" y="476300"/>
            <a:ext cx="11531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accent2"/>
                </a:solidFill>
              </a:rPr>
              <a:t>Mentor-Protégé Roadmap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1F9F7D-4C61-009B-8644-E9482C98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94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8577" y="2947963"/>
            <a:ext cx="16230600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M/P Program relies on a range of stakeholders with distinct requirements. 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040130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ea typeface=" Avenir Next Arabic Bold"/>
                <a:sym typeface=" Avenir Next Arabic Bold"/>
              </a:rPr>
              <a:t>Roles and Responsibilities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B3D70B-7157-253C-996F-E705E8A7FD14}"/>
              </a:ext>
            </a:extLst>
          </p:cNvPr>
          <p:cNvGrpSpPr/>
          <p:nvPr/>
        </p:nvGrpSpPr>
        <p:grpSpPr>
          <a:xfrm>
            <a:off x="1028700" y="4274498"/>
            <a:ext cx="15570153" cy="3922787"/>
            <a:chOff x="1028700" y="5365879"/>
            <a:chExt cx="15570153" cy="3922787"/>
          </a:xfrm>
        </p:grpSpPr>
        <p:grpSp>
          <p:nvGrpSpPr>
            <p:cNvPr id="9" name="Group 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2989123" y="7495411"/>
              <a:ext cx="239755" cy="237086"/>
              <a:chOff x="0" y="0"/>
              <a:chExt cx="193426" cy="19127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93426" cy="191272"/>
              </a:xfrm>
              <a:custGeom>
                <a:avLst/>
                <a:gdLst/>
                <a:ahLst/>
                <a:cxnLst/>
                <a:rect l="l" t="t" r="r" b="b"/>
                <a:pathLst>
                  <a:path w="193426" h="191272">
                    <a:moveTo>
                      <a:pt x="95636" y="0"/>
                    </a:moveTo>
                    <a:lnTo>
                      <a:pt x="97790" y="0"/>
                    </a:lnTo>
                    <a:cubicBezTo>
                      <a:pt x="150608" y="0"/>
                      <a:pt x="193426" y="42818"/>
                      <a:pt x="193426" y="95636"/>
                    </a:cubicBezTo>
                    <a:lnTo>
                      <a:pt x="193426" y="95636"/>
                    </a:lnTo>
                    <a:cubicBezTo>
                      <a:pt x="193426" y="121000"/>
                      <a:pt x="183350" y="145326"/>
                      <a:pt x="165415" y="163261"/>
                    </a:cubicBezTo>
                    <a:cubicBezTo>
                      <a:pt x="147479" y="181196"/>
                      <a:pt x="123154" y="191272"/>
                      <a:pt x="97790" y="191272"/>
                    </a:cubicBezTo>
                    <a:lnTo>
                      <a:pt x="95636" y="191272"/>
                    </a:lnTo>
                    <a:cubicBezTo>
                      <a:pt x="42818" y="191272"/>
                      <a:pt x="0" y="148454"/>
                      <a:pt x="0" y="95636"/>
                    </a:cubicBezTo>
                    <a:lnTo>
                      <a:pt x="0" y="95636"/>
                    </a:lnTo>
                    <a:cubicBezTo>
                      <a:pt x="0" y="42818"/>
                      <a:pt x="42818" y="0"/>
                      <a:pt x="95636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93426" cy="229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9048618" y="7558413"/>
              <a:ext cx="239755" cy="237086"/>
              <a:chOff x="0" y="0"/>
              <a:chExt cx="193426" cy="19127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93426" cy="191272"/>
              </a:xfrm>
              <a:custGeom>
                <a:avLst/>
                <a:gdLst/>
                <a:ahLst/>
                <a:cxnLst/>
                <a:rect l="l" t="t" r="r" b="b"/>
                <a:pathLst>
                  <a:path w="193426" h="191272">
                    <a:moveTo>
                      <a:pt x="95636" y="0"/>
                    </a:moveTo>
                    <a:lnTo>
                      <a:pt x="97790" y="0"/>
                    </a:lnTo>
                    <a:cubicBezTo>
                      <a:pt x="150608" y="0"/>
                      <a:pt x="193426" y="42818"/>
                      <a:pt x="193426" y="95636"/>
                    </a:cubicBezTo>
                    <a:lnTo>
                      <a:pt x="193426" y="95636"/>
                    </a:lnTo>
                    <a:cubicBezTo>
                      <a:pt x="193426" y="121000"/>
                      <a:pt x="183350" y="145326"/>
                      <a:pt x="165415" y="163261"/>
                    </a:cubicBezTo>
                    <a:cubicBezTo>
                      <a:pt x="147479" y="181196"/>
                      <a:pt x="123154" y="191272"/>
                      <a:pt x="97790" y="191272"/>
                    </a:cubicBezTo>
                    <a:lnTo>
                      <a:pt x="95636" y="191272"/>
                    </a:lnTo>
                    <a:cubicBezTo>
                      <a:pt x="42818" y="191272"/>
                      <a:pt x="0" y="148454"/>
                      <a:pt x="0" y="95636"/>
                    </a:cubicBezTo>
                    <a:lnTo>
                      <a:pt x="0" y="95636"/>
                    </a:lnTo>
                    <a:cubicBezTo>
                      <a:pt x="0" y="42818"/>
                      <a:pt x="42818" y="0"/>
                      <a:pt x="95636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93426" cy="229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556466" y="7517331"/>
              <a:ext cx="2672884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dirty="0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NPAs/Proteges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573405" y="7628812"/>
              <a:ext cx="2672884" cy="3333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Mentor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48618" y="7943607"/>
              <a:ext cx="5965239" cy="10458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Oversees development of new capabilities for the NPA, acts as Subcontractor to the Protege when the contract is added to the PL.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831690" y="7883730"/>
              <a:ext cx="5029200" cy="14049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Secure a mentor in a new LOB, leverages mentor’s past performance, shares co-ownership with mentor, and ensures</a:t>
              </a:r>
            </a:p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they meet all award requirements.</a:t>
              </a:r>
            </a:p>
          </p:txBody>
        </p:sp>
        <p:grpSp>
          <p:nvGrpSpPr>
            <p:cNvPr id="26" name="Group 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1028700" y="5365879"/>
              <a:ext cx="239755" cy="237086"/>
              <a:chOff x="0" y="0"/>
              <a:chExt cx="193426" cy="19127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93426" cy="191272"/>
              </a:xfrm>
              <a:custGeom>
                <a:avLst/>
                <a:gdLst/>
                <a:ahLst/>
                <a:cxnLst/>
                <a:rect l="l" t="t" r="r" b="b"/>
                <a:pathLst>
                  <a:path w="193426" h="191272">
                    <a:moveTo>
                      <a:pt x="95636" y="0"/>
                    </a:moveTo>
                    <a:lnTo>
                      <a:pt x="97790" y="0"/>
                    </a:lnTo>
                    <a:cubicBezTo>
                      <a:pt x="150608" y="0"/>
                      <a:pt x="193426" y="42818"/>
                      <a:pt x="193426" y="95636"/>
                    </a:cubicBezTo>
                    <a:lnTo>
                      <a:pt x="193426" y="95636"/>
                    </a:lnTo>
                    <a:cubicBezTo>
                      <a:pt x="193426" y="121000"/>
                      <a:pt x="183350" y="145326"/>
                      <a:pt x="165415" y="163261"/>
                    </a:cubicBezTo>
                    <a:cubicBezTo>
                      <a:pt x="147479" y="181196"/>
                      <a:pt x="123154" y="191272"/>
                      <a:pt x="97790" y="191272"/>
                    </a:cubicBezTo>
                    <a:lnTo>
                      <a:pt x="95636" y="191272"/>
                    </a:lnTo>
                    <a:cubicBezTo>
                      <a:pt x="42818" y="191272"/>
                      <a:pt x="0" y="148454"/>
                      <a:pt x="0" y="95636"/>
                    </a:cubicBezTo>
                    <a:lnTo>
                      <a:pt x="0" y="95636"/>
                    </a:lnTo>
                    <a:cubicBezTo>
                      <a:pt x="0" y="42818"/>
                      <a:pt x="42818" y="0"/>
                      <a:pt x="95636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93426" cy="229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556643" y="5365879"/>
              <a:ext cx="239755" cy="237086"/>
              <a:chOff x="0" y="0"/>
              <a:chExt cx="193426" cy="19127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93426" cy="191272"/>
              </a:xfrm>
              <a:custGeom>
                <a:avLst/>
                <a:gdLst/>
                <a:ahLst/>
                <a:cxnLst/>
                <a:rect l="l" t="t" r="r" b="b"/>
                <a:pathLst>
                  <a:path w="193426" h="191272">
                    <a:moveTo>
                      <a:pt x="95636" y="0"/>
                    </a:moveTo>
                    <a:lnTo>
                      <a:pt x="97790" y="0"/>
                    </a:lnTo>
                    <a:cubicBezTo>
                      <a:pt x="150608" y="0"/>
                      <a:pt x="193426" y="42818"/>
                      <a:pt x="193426" y="95636"/>
                    </a:cubicBezTo>
                    <a:lnTo>
                      <a:pt x="193426" y="95636"/>
                    </a:lnTo>
                    <a:cubicBezTo>
                      <a:pt x="193426" y="121000"/>
                      <a:pt x="183350" y="145326"/>
                      <a:pt x="165415" y="163261"/>
                    </a:cubicBezTo>
                    <a:cubicBezTo>
                      <a:pt x="147479" y="181196"/>
                      <a:pt x="123154" y="191272"/>
                      <a:pt x="97790" y="191272"/>
                    </a:cubicBezTo>
                    <a:lnTo>
                      <a:pt x="95636" y="191272"/>
                    </a:lnTo>
                    <a:cubicBezTo>
                      <a:pt x="42818" y="191272"/>
                      <a:pt x="0" y="148454"/>
                      <a:pt x="0" y="95636"/>
                    </a:cubicBezTo>
                    <a:lnTo>
                      <a:pt x="0" y="95636"/>
                    </a:lnTo>
                    <a:cubicBezTo>
                      <a:pt x="0" y="42818"/>
                      <a:pt x="42818" y="0"/>
                      <a:pt x="95636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93426" cy="229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503843" y="5365879"/>
              <a:ext cx="3495859" cy="3346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AbilityOne Commission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031787" y="5365879"/>
              <a:ext cx="2672884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NIB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598053" y="5781435"/>
              <a:ext cx="5029200" cy="14049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Submits CPP to the Commission, review individual M-P agreements, manages and tracks opportunities, and supports NPAs in securing mentors and program needs. 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28700" y="5986080"/>
              <a:ext cx="4431444" cy="1045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Authorizes NIB to implement the Program and oversees it as part of NIB’s 5-Year Business Outlook.</a:t>
              </a:r>
            </a:p>
          </p:txBody>
        </p:sp>
        <p:grpSp>
          <p:nvGrpSpPr>
            <p:cNvPr id="37" name="Group 3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12126412" y="5365879"/>
              <a:ext cx="239755" cy="237086"/>
              <a:chOff x="0" y="0"/>
              <a:chExt cx="193426" cy="19127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93426" cy="191272"/>
              </a:xfrm>
              <a:custGeom>
                <a:avLst/>
                <a:gdLst/>
                <a:ahLst/>
                <a:cxnLst/>
                <a:rect l="l" t="t" r="r" b="b"/>
                <a:pathLst>
                  <a:path w="193426" h="191272">
                    <a:moveTo>
                      <a:pt x="95636" y="0"/>
                    </a:moveTo>
                    <a:lnTo>
                      <a:pt x="97790" y="0"/>
                    </a:lnTo>
                    <a:cubicBezTo>
                      <a:pt x="150608" y="0"/>
                      <a:pt x="193426" y="42818"/>
                      <a:pt x="193426" y="95636"/>
                    </a:cubicBezTo>
                    <a:lnTo>
                      <a:pt x="193426" y="95636"/>
                    </a:lnTo>
                    <a:cubicBezTo>
                      <a:pt x="193426" y="121000"/>
                      <a:pt x="183350" y="145326"/>
                      <a:pt x="165415" y="163261"/>
                    </a:cubicBezTo>
                    <a:cubicBezTo>
                      <a:pt x="147479" y="181196"/>
                      <a:pt x="123154" y="191272"/>
                      <a:pt x="97790" y="191272"/>
                    </a:cubicBezTo>
                    <a:lnTo>
                      <a:pt x="95636" y="191272"/>
                    </a:lnTo>
                    <a:cubicBezTo>
                      <a:pt x="42818" y="191272"/>
                      <a:pt x="0" y="148454"/>
                      <a:pt x="0" y="95636"/>
                    </a:cubicBezTo>
                    <a:lnTo>
                      <a:pt x="0" y="95636"/>
                    </a:lnTo>
                    <a:cubicBezTo>
                      <a:pt x="0" y="42818"/>
                      <a:pt x="42818" y="0"/>
                      <a:pt x="95636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193426" cy="229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2601556" y="5365879"/>
              <a:ext cx="2672884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Federal Customer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2167409" y="5986080"/>
              <a:ext cx="4431444" cy="1045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Approves contract placement in AbilityOne Program and ensure compliance with contract requirements.</a:t>
              </a:r>
            </a:p>
          </p:txBody>
        </p:sp>
      </p:grp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3E69F0BC-EE31-6717-062A-CD82AFF6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86900"/>
            <a:ext cx="838200" cy="533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4359" y="1795628"/>
            <a:ext cx="1450492" cy="74846"/>
            <a:chOff x="0" y="0"/>
            <a:chExt cx="257950" cy="13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068508" y="632121"/>
            <a:ext cx="1313724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 Avenir Next Arabic Bold"/>
                <a:sym typeface=" Avenir Next Arabic Bold"/>
              </a:rPr>
              <a:t>Resources and Governance</a:t>
            </a:r>
            <a:endParaRPr kumimoji="0" lang="en-US" sz="5974" b="1" i="0" u="none" strike="noStrike" kern="1200" cap="none" spc="0" normalizeH="0" baseline="0" noProof="0" dirty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889A31-9DDD-AC1F-4865-779B1AA7B5A7}"/>
              </a:ext>
            </a:extLst>
          </p:cNvPr>
          <p:cNvGrpSpPr/>
          <p:nvPr/>
        </p:nvGrpSpPr>
        <p:grpSpPr>
          <a:xfrm>
            <a:off x="871516" y="3027943"/>
            <a:ext cx="15743298" cy="1980119"/>
            <a:chOff x="1033715" y="5640959"/>
            <a:chExt cx="14328673" cy="1980119"/>
          </a:xfrm>
        </p:grpSpPr>
        <p:sp>
          <p:nvSpPr>
            <p:cNvPr id="9" name="TextBox 9"/>
            <p:cNvSpPr txBox="1"/>
            <p:nvPr/>
          </p:nvSpPr>
          <p:spPr>
            <a:xfrm>
              <a:off x="1033715" y="5640959"/>
              <a:ext cx="901558" cy="383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39"/>
                </a:lnSpc>
              </a:pPr>
              <a:endParaRPr lang="en-US" sz="360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02670" y="5640959"/>
              <a:ext cx="901558" cy="538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endParaRPr lang="en-US" sz="3499" b="1">
                <a:solidFill>
                  <a:srgbClr val="174A7C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67294" y="6205858"/>
              <a:ext cx="192664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dirty="0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NIB Toolkit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83225" y="6184643"/>
              <a:ext cx="192664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NPA Toolkit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74758" y="6156347"/>
              <a:ext cx="2415242" cy="3346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dirty="0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NIB Staff Support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37519" y="6582332"/>
              <a:ext cx="3660849" cy="103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</a:pPr>
              <a:r>
                <a:rPr lang="en-US" sz="24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Internal NIB Workflow, tracking system, training and support for M/P agreements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67213" y="6518018"/>
              <a:ext cx="4594885" cy="103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</a:pPr>
              <a:r>
                <a:rPr lang="en-US" sz="24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M-P agreement samples, checklist, Mentor talking points, opportunity file, best practices, and FAQs</a:t>
              </a:r>
              <a:endParaRPr lang="en-US" sz="2000" dirty="0">
                <a:solidFill>
                  <a:srgbClr val="2C2C3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30944" y="6540469"/>
              <a:ext cx="4431444" cy="692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</a:pPr>
              <a:r>
                <a:rPr lang="en-US" sz="24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Dedicated Program Manager and support from Business Operations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28381A-E149-CA13-1452-0F3A9FEC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70571"/>
            <a:ext cx="838200" cy="533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29DE9587-5895-BB8C-4C8E-AAE3A790F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07490" y="5650151"/>
            <a:ext cx="1380120" cy="1183543"/>
            <a:chOff x="0" y="0"/>
            <a:chExt cx="994947" cy="954838"/>
          </a:xfrm>
        </p:grpSpPr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5BF45AFB-CFDB-E4E3-4CAC-552EC751255E}"/>
                </a:ext>
              </a:extLst>
            </p:cNvPr>
            <p:cNvSpPr/>
            <p:nvPr/>
          </p:nvSpPr>
          <p:spPr>
            <a:xfrm>
              <a:off x="0" y="0"/>
              <a:ext cx="994947" cy="954838"/>
            </a:xfrm>
            <a:custGeom>
              <a:avLst/>
              <a:gdLst/>
              <a:ahLst/>
              <a:cxnLst/>
              <a:rect l="l" t="t" r="r" b="b"/>
              <a:pathLst>
                <a:path w="994947" h="954838">
                  <a:moveTo>
                    <a:pt x="31388" y="0"/>
                  </a:moveTo>
                  <a:lnTo>
                    <a:pt x="963559" y="0"/>
                  </a:lnTo>
                  <a:cubicBezTo>
                    <a:pt x="971884" y="0"/>
                    <a:pt x="979867" y="3307"/>
                    <a:pt x="985754" y="9193"/>
                  </a:cubicBezTo>
                  <a:cubicBezTo>
                    <a:pt x="991640" y="15080"/>
                    <a:pt x="994947" y="23063"/>
                    <a:pt x="994947" y="31388"/>
                  </a:cubicBezTo>
                  <a:lnTo>
                    <a:pt x="994947" y="923450"/>
                  </a:lnTo>
                  <a:cubicBezTo>
                    <a:pt x="994947" y="931774"/>
                    <a:pt x="991640" y="939758"/>
                    <a:pt x="985754" y="945645"/>
                  </a:cubicBezTo>
                  <a:cubicBezTo>
                    <a:pt x="979867" y="951531"/>
                    <a:pt x="971884" y="954838"/>
                    <a:pt x="963559" y="954838"/>
                  </a:cubicBezTo>
                  <a:lnTo>
                    <a:pt x="31388" y="954838"/>
                  </a:lnTo>
                  <a:cubicBezTo>
                    <a:pt x="23063" y="954838"/>
                    <a:pt x="15080" y="951531"/>
                    <a:pt x="9193" y="945645"/>
                  </a:cubicBezTo>
                  <a:cubicBezTo>
                    <a:pt x="3307" y="939758"/>
                    <a:pt x="0" y="931774"/>
                    <a:pt x="0" y="923450"/>
                  </a:cubicBezTo>
                  <a:lnTo>
                    <a:pt x="0" y="31388"/>
                  </a:lnTo>
                  <a:cubicBezTo>
                    <a:pt x="0" y="23063"/>
                    <a:pt x="3307" y="15080"/>
                    <a:pt x="9193" y="9193"/>
                  </a:cubicBezTo>
                  <a:cubicBezTo>
                    <a:pt x="15080" y="3307"/>
                    <a:pt x="23063" y="0"/>
                    <a:pt x="31388" y="0"/>
                  </a:cubicBez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id="{CCC9974A-6BD2-274E-3444-CEA208221654}"/>
                </a:ext>
              </a:extLst>
            </p:cNvPr>
            <p:cNvSpPr txBox="1"/>
            <p:nvPr/>
          </p:nvSpPr>
          <p:spPr>
            <a:xfrm>
              <a:off x="0" y="-38100"/>
              <a:ext cx="994947" cy="992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11">
            <a:extLst>
              <a:ext uri="{FF2B5EF4-FFF2-40B4-BE49-F238E27FC236}">
                <a16:creationId xmlns:a16="http://schemas.microsoft.com/office/drawing/2014/main" id="{2FA7CFEC-A601-F8A2-1212-FD8AE91154DF}"/>
              </a:ext>
            </a:extLst>
          </p:cNvPr>
          <p:cNvSpPr txBox="1"/>
          <p:nvPr/>
        </p:nvSpPr>
        <p:spPr>
          <a:xfrm>
            <a:off x="871516" y="7684603"/>
            <a:ext cx="4183657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  <a:spcBef>
                <a:spcPct val="0"/>
              </a:spcBef>
            </a:pPr>
            <a:r>
              <a:rPr lang="en-US" sz="2400" dirty="0">
                <a:solidFill>
                  <a:srgbClr val="2C2C31"/>
                </a:solidFill>
                <a:latin typeface="Arial"/>
                <a:ea typeface="Arial"/>
                <a:cs typeface="Arial"/>
                <a:sym typeface="Arial"/>
              </a:rPr>
              <a:t>Review and approve appropriate M/P program documents</a:t>
            </a:r>
          </a:p>
        </p:txBody>
      </p:sp>
      <p:sp>
        <p:nvSpPr>
          <p:cNvPr id="46" name="TextBox 12">
            <a:extLst>
              <a:ext uri="{FF2B5EF4-FFF2-40B4-BE49-F238E27FC236}">
                <a16:creationId xmlns:a16="http://schemas.microsoft.com/office/drawing/2014/main" id="{115C0FF9-160E-43AB-95B3-68AC1BA79DEC}"/>
              </a:ext>
            </a:extLst>
          </p:cNvPr>
          <p:cNvSpPr txBox="1"/>
          <p:nvPr/>
        </p:nvSpPr>
        <p:spPr>
          <a:xfrm>
            <a:off x="1375827" y="7122062"/>
            <a:ext cx="3043445" cy="33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2639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2C2C31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NIB Legal</a:t>
            </a:r>
          </a:p>
        </p:txBody>
      </p:sp>
      <p:sp>
        <p:nvSpPr>
          <p:cNvPr id="47" name="Freeform 31">
            <a:extLst>
              <a:ext uri="{FF2B5EF4-FFF2-40B4-BE49-F238E27FC236}">
                <a16:creationId xmlns:a16="http://schemas.microsoft.com/office/drawing/2014/main" id="{EB1C9A7D-362B-E10B-7764-4806AD177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05513" y="5861763"/>
            <a:ext cx="824357" cy="792082"/>
          </a:xfrm>
          <a:custGeom>
            <a:avLst/>
            <a:gdLst/>
            <a:ahLst/>
            <a:cxnLst/>
            <a:rect l="l" t="t" r="r" b="b"/>
            <a:pathLst>
              <a:path w="736636" h="792082">
                <a:moveTo>
                  <a:pt x="0" y="0"/>
                </a:moveTo>
                <a:lnTo>
                  <a:pt x="736636" y="0"/>
                </a:lnTo>
                <a:lnTo>
                  <a:pt x="736636" y="792082"/>
                </a:lnTo>
                <a:lnTo>
                  <a:pt x="0" y="7920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F8FA43D-14DE-3444-BDC5-8F3C111B9DC5}"/>
              </a:ext>
            </a:extLst>
          </p:cNvPr>
          <p:cNvGrpSpPr/>
          <p:nvPr/>
        </p:nvGrpSpPr>
        <p:grpSpPr>
          <a:xfrm>
            <a:off x="6167809" y="5699878"/>
            <a:ext cx="4183657" cy="2465626"/>
            <a:chOff x="5192745" y="4043222"/>
            <a:chExt cx="3738466" cy="2465626"/>
          </a:xfrm>
        </p:grpSpPr>
        <p:grpSp>
          <p:nvGrpSpPr>
            <p:cNvPr id="49" name="Group 14">
              <a:extLst>
                <a:ext uri="{FF2B5EF4-FFF2-40B4-BE49-F238E27FC236}">
                  <a16:creationId xmlns:a16="http://schemas.microsoft.com/office/drawing/2014/main" id="{53029562-5A2E-D617-48BF-2580FB73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445349" y="4043222"/>
              <a:ext cx="1233259" cy="1183543"/>
              <a:chOff x="0" y="0"/>
              <a:chExt cx="994947" cy="954838"/>
            </a:xfrm>
          </p:grpSpPr>
          <p:sp>
            <p:nvSpPr>
              <p:cNvPr id="53" name="Freeform 15">
                <a:extLst>
                  <a:ext uri="{FF2B5EF4-FFF2-40B4-BE49-F238E27FC236}">
                    <a16:creationId xmlns:a16="http://schemas.microsoft.com/office/drawing/2014/main" id="{CD072207-3A9E-6461-15E7-84D85DAAC7BF}"/>
                  </a:ext>
                </a:extLst>
              </p:cNvPr>
              <p:cNvSpPr/>
              <p:nvPr/>
            </p:nvSpPr>
            <p:spPr>
              <a:xfrm>
                <a:off x="0" y="0"/>
                <a:ext cx="994947" cy="954838"/>
              </a:xfrm>
              <a:custGeom>
                <a:avLst/>
                <a:gdLst/>
                <a:ahLst/>
                <a:cxnLst/>
                <a:rect l="l" t="t" r="r" b="b"/>
                <a:pathLst>
                  <a:path w="994947" h="954838">
                    <a:moveTo>
                      <a:pt x="31388" y="0"/>
                    </a:moveTo>
                    <a:lnTo>
                      <a:pt x="963559" y="0"/>
                    </a:lnTo>
                    <a:cubicBezTo>
                      <a:pt x="971884" y="0"/>
                      <a:pt x="979867" y="3307"/>
                      <a:pt x="985754" y="9193"/>
                    </a:cubicBezTo>
                    <a:cubicBezTo>
                      <a:pt x="991640" y="15080"/>
                      <a:pt x="994947" y="23063"/>
                      <a:pt x="994947" y="31388"/>
                    </a:cubicBezTo>
                    <a:lnTo>
                      <a:pt x="994947" y="923450"/>
                    </a:lnTo>
                    <a:cubicBezTo>
                      <a:pt x="994947" y="931774"/>
                      <a:pt x="991640" y="939758"/>
                      <a:pt x="985754" y="945645"/>
                    </a:cubicBezTo>
                    <a:cubicBezTo>
                      <a:pt x="979867" y="951531"/>
                      <a:pt x="971884" y="954838"/>
                      <a:pt x="963559" y="954838"/>
                    </a:cubicBezTo>
                    <a:lnTo>
                      <a:pt x="31388" y="954838"/>
                    </a:lnTo>
                    <a:cubicBezTo>
                      <a:pt x="23063" y="954838"/>
                      <a:pt x="15080" y="951531"/>
                      <a:pt x="9193" y="945645"/>
                    </a:cubicBezTo>
                    <a:cubicBezTo>
                      <a:pt x="3307" y="939758"/>
                      <a:pt x="0" y="931774"/>
                      <a:pt x="0" y="923450"/>
                    </a:cubicBezTo>
                    <a:lnTo>
                      <a:pt x="0" y="31388"/>
                    </a:lnTo>
                    <a:cubicBezTo>
                      <a:pt x="0" y="23063"/>
                      <a:pt x="3307" y="15080"/>
                      <a:pt x="9193" y="9193"/>
                    </a:cubicBezTo>
                    <a:cubicBezTo>
                      <a:pt x="15080" y="3307"/>
                      <a:pt x="23063" y="0"/>
                      <a:pt x="31388" y="0"/>
                    </a:cubicBezTo>
                    <a:close/>
                  </a:path>
                </a:pathLst>
              </a:custGeom>
              <a:solidFill>
                <a:srgbClr val="ED722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16">
                <a:extLst>
                  <a:ext uri="{FF2B5EF4-FFF2-40B4-BE49-F238E27FC236}">
                    <a16:creationId xmlns:a16="http://schemas.microsoft.com/office/drawing/2014/main" id="{71DADFB6-4F82-4C9C-6D64-14705FE5BA4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94947" cy="9929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0" name="TextBox 17">
              <a:extLst>
                <a:ext uri="{FF2B5EF4-FFF2-40B4-BE49-F238E27FC236}">
                  <a16:creationId xmlns:a16="http://schemas.microsoft.com/office/drawing/2014/main" id="{D0946A16-3C3F-15A2-2D7D-70A63589793F}"/>
                </a:ext>
              </a:extLst>
            </p:cNvPr>
            <p:cNvSpPr txBox="1"/>
            <p:nvPr/>
          </p:nvSpPr>
          <p:spPr>
            <a:xfrm>
              <a:off x="5192745" y="6188247"/>
              <a:ext cx="3738466" cy="320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rPr>
                <a:t>Provide NPA training</a:t>
              </a:r>
            </a:p>
          </p:txBody>
        </p:sp>
        <p:sp>
          <p:nvSpPr>
            <p:cNvPr id="51" name="TextBox 18">
              <a:extLst>
                <a:ext uri="{FF2B5EF4-FFF2-40B4-BE49-F238E27FC236}">
                  <a16:creationId xmlns:a16="http://schemas.microsoft.com/office/drawing/2014/main" id="{D609A128-16E9-88B8-48CB-F9B67FB2EF98}"/>
                </a:ext>
              </a:extLst>
            </p:cNvPr>
            <p:cNvSpPr txBox="1"/>
            <p:nvPr/>
          </p:nvSpPr>
          <p:spPr>
            <a:xfrm>
              <a:off x="5702185" y="5504464"/>
              <a:ext cx="2719586" cy="334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dirty="0">
                  <a:solidFill>
                    <a:srgbClr val="2C2C31"/>
                  </a:solidFill>
                  <a:latin typeface=" Avenir Next Arabic Bold"/>
                  <a:ea typeface=" Avenir Next Arabic Bold"/>
                  <a:cs typeface=" Avenir Next Arabic Bold"/>
                  <a:sym typeface=" Avenir Next Arabic Bold"/>
                </a:rPr>
                <a:t>Training</a:t>
              </a:r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F4ABDD47-8752-CA56-A64B-7575FA6A1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823797" y="4281309"/>
              <a:ext cx="476361" cy="738024"/>
            </a:xfrm>
            <a:custGeom>
              <a:avLst/>
              <a:gdLst/>
              <a:ahLst/>
              <a:cxnLst/>
              <a:rect l="l" t="t" r="r" b="b"/>
              <a:pathLst>
                <a:path w="476361" h="738024">
                  <a:moveTo>
                    <a:pt x="0" y="0"/>
                  </a:moveTo>
                  <a:lnTo>
                    <a:pt x="476361" y="0"/>
                  </a:lnTo>
                  <a:lnTo>
                    <a:pt x="476361" y="738024"/>
                  </a:lnTo>
                  <a:lnTo>
                    <a:pt x="0" y="738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8E8B976-57A7-C5C2-9F3D-90C4557E7673}"/>
              </a:ext>
            </a:extLst>
          </p:cNvPr>
          <p:cNvGrpSpPr/>
          <p:nvPr/>
        </p:nvGrpSpPr>
        <p:grpSpPr>
          <a:xfrm>
            <a:off x="11913775" y="5611116"/>
            <a:ext cx="4814484" cy="2988014"/>
            <a:chOff x="12926347" y="4660969"/>
            <a:chExt cx="4814484" cy="2988014"/>
          </a:xfrm>
        </p:grpSpPr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12500908-1B43-6494-6FF8-DE881318D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952086" y="4856704"/>
              <a:ext cx="788745" cy="738024"/>
            </a:xfrm>
            <a:custGeom>
              <a:avLst/>
              <a:gdLst/>
              <a:ahLst/>
              <a:cxnLst/>
              <a:rect l="l" t="t" r="r" b="b"/>
              <a:pathLst>
                <a:path w="704813" h="738024">
                  <a:moveTo>
                    <a:pt x="0" y="0"/>
                  </a:moveTo>
                  <a:lnTo>
                    <a:pt x="704812" y="0"/>
                  </a:lnTo>
                  <a:lnTo>
                    <a:pt x="704812" y="738024"/>
                  </a:lnTo>
                  <a:lnTo>
                    <a:pt x="0" y="738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15815E0-54F3-D3C1-EB12-54E45847F6FD}"/>
                </a:ext>
              </a:extLst>
            </p:cNvPr>
            <p:cNvGrpSpPr/>
            <p:nvPr/>
          </p:nvGrpSpPr>
          <p:grpSpPr>
            <a:xfrm>
              <a:off x="12926347" y="4660969"/>
              <a:ext cx="4183657" cy="2988014"/>
              <a:chOff x="9611508" y="4011323"/>
              <a:chExt cx="3738466" cy="2988014"/>
            </a:xfrm>
          </p:grpSpPr>
          <p:sp>
            <p:nvSpPr>
              <p:cNvPr id="58" name="TextBox 23">
                <a:extLst>
                  <a:ext uri="{FF2B5EF4-FFF2-40B4-BE49-F238E27FC236}">
                    <a16:creationId xmlns:a16="http://schemas.microsoft.com/office/drawing/2014/main" id="{33E16EF7-CD8E-8ED9-AF0F-2A1C4C4A0C14}"/>
                  </a:ext>
                </a:extLst>
              </p:cNvPr>
              <p:cNvSpPr txBox="1"/>
              <p:nvPr/>
            </p:nvSpPr>
            <p:spPr>
              <a:xfrm>
                <a:off x="9611508" y="6065107"/>
                <a:ext cx="3738466" cy="93423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2520"/>
                  </a:lnSpc>
                  <a:spcBef>
                    <a:spcPct val="0"/>
                  </a:spcBef>
                </a:pPr>
                <a:endParaRPr lang="en-US" sz="240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ctr">
                  <a:lnSpc>
                    <a:spcPts val="2520"/>
                  </a:lnSpc>
                  <a:spcBef>
                    <a:spcPct val="0"/>
                  </a:spcBef>
                </a:pPr>
                <a:r>
                  <a:rPr lang="en-US" sz="2400">
                    <a:solidFill>
                      <a:srgbClr val="2C2C31"/>
                    </a:solidFill>
                    <a:latin typeface="Arial"/>
                    <a:ea typeface="Arial"/>
                    <a:cs typeface="Arial"/>
                    <a:sym typeface="Arial"/>
                  </a:rPr>
                  <a:t>Program Guidance</a:t>
                </a:r>
              </a:p>
              <a:p>
                <a:pPr marL="0" lvl="0" indent="0" algn="ctr">
                  <a:lnSpc>
                    <a:spcPts val="2520"/>
                  </a:lnSpc>
                  <a:spcBef>
                    <a:spcPct val="0"/>
                  </a:spcBef>
                </a:pPr>
                <a:endParaRPr lang="en-US" sz="1800">
                  <a:solidFill>
                    <a:srgbClr val="2C2C3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TextBox 24">
                <a:extLst>
                  <a:ext uri="{FF2B5EF4-FFF2-40B4-BE49-F238E27FC236}">
                    <a16:creationId xmlns:a16="http://schemas.microsoft.com/office/drawing/2014/main" id="{EA92D532-3032-7C43-CA91-3A47C9EB3E9B}"/>
                  </a:ext>
                </a:extLst>
              </p:cNvPr>
              <p:cNvSpPr txBox="1"/>
              <p:nvPr/>
            </p:nvSpPr>
            <p:spPr>
              <a:xfrm>
                <a:off x="9949955" y="5519201"/>
                <a:ext cx="3229026" cy="3346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1">
                  <a:lnSpc>
                    <a:spcPts val="2639"/>
                  </a:lnSpc>
                  <a:spcBef>
                    <a:spcPct val="0"/>
                  </a:spcBef>
                </a:pPr>
                <a:r>
                  <a:rPr lang="en-US" sz="2199" b="1" dirty="0">
                    <a:solidFill>
                      <a:srgbClr val="2C2C31"/>
                    </a:solidFill>
                    <a:latin typeface=" Avenir Next Arabic Bold"/>
                    <a:ea typeface=" Avenir Next Arabic Bold"/>
                    <a:cs typeface=" Avenir Next Arabic Bold"/>
                    <a:sym typeface=" Avenir Next Arabic Bold"/>
                  </a:rPr>
                  <a:t>Senior Leadership Team</a:t>
                </a: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0336EB4-B525-9A52-68DA-787DC59E184C}"/>
                  </a:ext>
                </a:extLst>
              </p:cNvPr>
              <p:cNvGrpSpPr/>
              <p:nvPr/>
            </p:nvGrpSpPr>
            <p:grpSpPr>
              <a:xfrm>
                <a:off x="10741505" y="4011323"/>
                <a:ext cx="1233259" cy="1296616"/>
                <a:chOff x="10609393" y="3995996"/>
                <a:chExt cx="1233259" cy="1296616"/>
              </a:xfrm>
            </p:grpSpPr>
            <p:grpSp>
              <p:nvGrpSpPr>
                <p:cNvPr id="61" name="Group 20">
                  <a:extLst>
                    <a:ext uri="{FF2B5EF4-FFF2-40B4-BE49-F238E27FC236}">
                      <a16:creationId xmlns:a16="http://schemas.microsoft.com/office/drawing/2014/main" id="{1CD3B907-A01E-F1AD-B641-21874638B1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/>
                <p:nvPr/>
              </p:nvGrpSpPr>
              <p:grpSpPr>
                <a:xfrm>
                  <a:off x="10609393" y="3995996"/>
                  <a:ext cx="1233259" cy="1296616"/>
                  <a:chOff x="0" y="-38100"/>
                  <a:chExt cx="994947" cy="1046061"/>
                </a:xfrm>
              </p:grpSpPr>
              <p:sp>
                <p:nvSpPr>
                  <p:cNvPr id="63" name="Freeform 21">
                    <a:extLst>
                      <a:ext uri="{FF2B5EF4-FFF2-40B4-BE49-F238E27FC236}">
                        <a16:creationId xmlns:a16="http://schemas.microsoft.com/office/drawing/2014/main" id="{D8803731-A32D-CCC0-1A88-DA16205EC720}"/>
                      </a:ext>
                    </a:extLst>
                  </p:cNvPr>
                  <p:cNvSpPr/>
                  <p:nvPr/>
                </p:nvSpPr>
                <p:spPr>
                  <a:xfrm>
                    <a:off x="0" y="53123"/>
                    <a:ext cx="994947" cy="9548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94947" h="954838">
                        <a:moveTo>
                          <a:pt x="31388" y="0"/>
                        </a:moveTo>
                        <a:lnTo>
                          <a:pt x="963559" y="0"/>
                        </a:lnTo>
                        <a:cubicBezTo>
                          <a:pt x="971884" y="0"/>
                          <a:pt x="979867" y="3307"/>
                          <a:pt x="985754" y="9193"/>
                        </a:cubicBezTo>
                        <a:cubicBezTo>
                          <a:pt x="991640" y="15080"/>
                          <a:pt x="994947" y="23063"/>
                          <a:pt x="994947" y="31388"/>
                        </a:cubicBezTo>
                        <a:lnTo>
                          <a:pt x="994947" y="923450"/>
                        </a:lnTo>
                        <a:cubicBezTo>
                          <a:pt x="994947" y="931774"/>
                          <a:pt x="991640" y="939758"/>
                          <a:pt x="985754" y="945645"/>
                        </a:cubicBezTo>
                        <a:cubicBezTo>
                          <a:pt x="979867" y="951531"/>
                          <a:pt x="971884" y="954838"/>
                          <a:pt x="963559" y="954838"/>
                        </a:cubicBezTo>
                        <a:lnTo>
                          <a:pt x="31388" y="954838"/>
                        </a:lnTo>
                        <a:cubicBezTo>
                          <a:pt x="23063" y="954838"/>
                          <a:pt x="15080" y="951531"/>
                          <a:pt x="9193" y="945645"/>
                        </a:cubicBezTo>
                        <a:cubicBezTo>
                          <a:pt x="3307" y="939758"/>
                          <a:pt x="0" y="931774"/>
                          <a:pt x="0" y="923450"/>
                        </a:cubicBezTo>
                        <a:lnTo>
                          <a:pt x="0" y="31388"/>
                        </a:lnTo>
                        <a:cubicBezTo>
                          <a:pt x="0" y="23063"/>
                          <a:pt x="3307" y="15080"/>
                          <a:pt x="9193" y="9193"/>
                        </a:cubicBezTo>
                        <a:cubicBezTo>
                          <a:pt x="15080" y="3307"/>
                          <a:pt x="23063" y="0"/>
                          <a:pt x="31388" y="0"/>
                        </a:cubicBezTo>
                        <a:close/>
                      </a:path>
                    </a:pathLst>
                  </a:custGeom>
                  <a:solidFill>
                    <a:srgbClr val="ED7226"/>
                  </a:solidFill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" name="TextBox 22">
                    <a:extLst>
                      <a:ext uri="{FF2B5EF4-FFF2-40B4-BE49-F238E27FC236}">
                        <a16:creationId xmlns:a16="http://schemas.microsoft.com/office/drawing/2014/main" id="{6F309F13-9E54-9A62-DFC1-80CF37C0045C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38100"/>
                    <a:ext cx="994947" cy="992938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2659"/>
                      </a:lnSpc>
                      <a:spcBef>
                        <a:spcPct val="0"/>
                      </a:spcBef>
                    </a:pPr>
                    <a:endParaRPr/>
                  </a:p>
                </p:txBody>
              </p:sp>
            </p:grpSp>
            <p:sp>
              <p:nvSpPr>
                <p:cNvPr id="62" name="Freeform 34">
                  <a:extLst>
                    <a:ext uri="{FF2B5EF4-FFF2-40B4-BE49-F238E27FC236}">
                      <a16:creationId xmlns:a16="http://schemas.microsoft.com/office/drawing/2014/main" id="{9077D730-6BF0-4E73-6C14-8AD6106C84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10802569" y="4281309"/>
                  <a:ext cx="846906" cy="6563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906" h="656352">
                      <a:moveTo>
                        <a:pt x="0" y="0"/>
                      </a:moveTo>
                      <a:lnTo>
                        <a:pt x="846906" y="0"/>
                      </a:lnTo>
                      <a:lnTo>
                        <a:pt x="846906" y="656353"/>
                      </a:lnTo>
                      <a:lnTo>
                        <a:pt x="0" y="6563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7" name="Freeform 21">
            <a:extLst>
              <a:ext uri="{FF2B5EF4-FFF2-40B4-BE49-F238E27FC236}">
                <a16:creationId xmlns:a16="http://schemas.microsoft.com/office/drawing/2014/main" id="{A6BA51BB-037C-40CB-3D3A-7CAE1E38FD1C}"/>
              </a:ext>
            </a:extLst>
          </p:cNvPr>
          <p:cNvSpPr/>
          <p:nvPr/>
        </p:nvSpPr>
        <p:spPr>
          <a:xfrm>
            <a:off x="13156523" y="2234396"/>
            <a:ext cx="1380120" cy="1183543"/>
          </a:xfrm>
          <a:custGeom>
            <a:avLst/>
            <a:gdLst/>
            <a:ahLst/>
            <a:cxnLst/>
            <a:rect l="l" t="t" r="r" b="b"/>
            <a:pathLst>
              <a:path w="994947" h="954838">
                <a:moveTo>
                  <a:pt x="31388" y="0"/>
                </a:moveTo>
                <a:lnTo>
                  <a:pt x="963559" y="0"/>
                </a:lnTo>
                <a:cubicBezTo>
                  <a:pt x="971884" y="0"/>
                  <a:pt x="979867" y="3307"/>
                  <a:pt x="985754" y="9193"/>
                </a:cubicBezTo>
                <a:cubicBezTo>
                  <a:pt x="991640" y="15080"/>
                  <a:pt x="994947" y="23063"/>
                  <a:pt x="994947" y="31388"/>
                </a:cubicBezTo>
                <a:lnTo>
                  <a:pt x="994947" y="923450"/>
                </a:lnTo>
                <a:cubicBezTo>
                  <a:pt x="994947" y="931774"/>
                  <a:pt x="991640" y="939758"/>
                  <a:pt x="985754" y="945645"/>
                </a:cubicBezTo>
                <a:cubicBezTo>
                  <a:pt x="979867" y="951531"/>
                  <a:pt x="971884" y="954838"/>
                  <a:pt x="963559" y="954838"/>
                </a:cubicBezTo>
                <a:lnTo>
                  <a:pt x="31388" y="954838"/>
                </a:lnTo>
                <a:cubicBezTo>
                  <a:pt x="23063" y="954838"/>
                  <a:pt x="15080" y="951531"/>
                  <a:pt x="9193" y="945645"/>
                </a:cubicBezTo>
                <a:cubicBezTo>
                  <a:pt x="3307" y="939758"/>
                  <a:pt x="0" y="931774"/>
                  <a:pt x="0" y="923450"/>
                </a:cubicBezTo>
                <a:lnTo>
                  <a:pt x="0" y="31388"/>
                </a:lnTo>
                <a:cubicBezTo>
                  <a:pt x="0" y="23063"/>
                  <a:pt x="3307" y="15080"/>
                  <a:pt x="9193" y="9193"/>
                </a:cubicBezTo>
                <a:cubicBezTo>
                  <a:pt x="15080" y="3307"/>
                  <a:pt x="23063" y="0"/>
                  <a:pt x="31388" y="0"/>
                </a:cubicBezTo>
                <a:close/>
              </a:path>
            </a:pathLst>
          </a:custGeom>
          <a:solidFill>
            <a:srgbClr val="ED7226"/>
          </a:solidFill>
        </p:spPr>
        <p:txBody>
          <a:bodyPr/>
          <a:lstStyle/>
          <a:p>
            <a:endParaRPr lang="en-US"/>
          </a:p>
        </p:txBody>
      </p:sp>
      <p:pic>
        <p:nvPicPr>
          <p:cNvPr id="66" name="Graphic 65" descr="Meeting outline">
            <a:extLst>
              <a:ext uri="{FF2B5EF4-FFF2-40B4-BE49-F238E27FC236}">
                <a16:creationId xmlns:a16="http://schemas.microsoft.com/office/drawing/2014/main" id="{2182F736-DC93-2942-5A54-C9A5C8D18E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06617" y="2336342"/>
            <a:ext cx="914400" cy="914400"/>
          </a:xfrm>
          <a:prstGeom prst="rect">
            <a:avLst/>
          </a:prstGeom>
        </p:spPr>
      </p:pic>
      <p:sp>
        <p:nvSpPr>
          <p:cNvPr id="68" name="Freeform 15">
            <a:extLst>
              <a:ext uri="{FF2B5EF4-FFF2-40B4-BE49-F238E27FC236}">
                <a16:creationId xmlns:a16="http://schemas.microsoft.com/office/drawing/2014/main" id="{4165548A-1921-7134-9D1C-F3E77CBCDCC6}"/>
              </a:ext>
            </a:extLst>
          </p:cNvPr>
          <p:cNvSpPr/>
          <p:nvPr/>
        </p:nvSpPr>
        <p:spPr>
          <a:xfrm>
            <a:off x="7529540" y="2264370"/>
            <a:ext cx="1380120" cy="1183543"/>
          </a:xfrm>
          <a:custGeom>
            <a:avLst/>
            <a:gdLst/>
            <a:ahLst/>
            <a:cxnLst/>
            <a:rect l="l" t="t" r="r" b="b"/>
            <a:pathLst>
              <a:path w="994947" h="954838">
                <a:moveTo>
                  <a:pt x="31388" y="0"/>
                </a:moveTo>
                <a:lnTo>
                  <a:pt x="963559" y="0"/>
                </a:lnTo>
                <a:cubicBezTo>
                  <a:pt x="971884" y="0"/>
                  <a:pt x="979867" y="3307"/>
                  <a:pt x="985754" y="9193"/>
                </a:cubicBezTo>
                <a:cubicBezTo>
                  <a:pt x="991640" y="15080"/>
                  <a:pt x="994947" y="23063"/>
                  <a:pt x="994947" y="31388"/>
                </a:cubicBezTo>
                <a:lnTo>
                  <a:pt x="994947" y="923450"/>
                </a:lnTo>
                <a:cubicBezTo>
                  <a:pt x="994947" y="931774"/>
                  <a:pt x="991640" y="939758"/>
                  <a:pt x="985754" y="945645"/>
                </a:cubicBezTo>
                <a:cubicBezTo>
                  <a:pt x="979867" y="951531"/>
                  <a:pt x="971884" y="954838"/>
                  <a:pt x="963559" y="954838"/>
                </a:cubicBezTo>
                <a:lnTo>
                  <a:pt x="31388" y="954838"/>
                </a:lnTo>
                <a:cubicBezTo>
                  <a:pt x="23063" y="954838"/>
                  <a:pt x="15080" y="951531"/>
                  <a:pt x="9193" y="945645"/>
                </a:cubicBezTo>
                <a:cubicBezTo>
                  <a:pt x="3307" y="939758"/>
                  <a:pt x="0" y="931774"/>
                  <a:pt x="0" y="923450"/>
                </a:cubicBezTo>
                <a:lnTo>
                  <a:pt x="0" y="31388"/>
                </a:lnTo>
                <a:cubicBezTo>
                  <a:pt x="0" y="23063"/>
                  <a:pt x="3307" y="15080"/>
                  <a:pt x="9193" y="9193"/>
                </a:cubicBezTo>
                <a:cubicBezTo>
                  <a:pt x="15080" y="3307"/>
                  <a:pt x="23063" y="0"/>
                  <a:pt x="31388" y="0"/>
                </a:cubicBezTo>
                <a:close/>
              </a:path>
            </a:pathLst>
          </a:custGeom>
          <a:solidFill>
            <a:srgbClr val="ED7226"/>
          </a:solidFill>
        </p:spPr>
        <p:txBody>
          <a:bodyPr/>
          <a:lstStyle/>
          <a:p>
            <a:endParaRPr lang="en-US"/>
          </a:p>
        </p:txBody>
      </p:sp>
      <p:sp>
        <p:nvSpPr>
          <p:cNvPr id="71" name="Freeform 15">
            <a:extLst>
              <a:ext uri="{FF2B5EF4-FFF2-40B4-BE49-F238E27FC236}">
                <a16:creationId xmlns:a16="http://schemas.microsoft.com/office/drawing/2014/main" id="{6699EA1F-CDA2-E735-C251-D0D714E26024}"/>
              </a:ext>
            </a:extLst>
          </p:cNvPr>
          <p:cNvSpPr/>
          <p:nvPr/>
        </p:nvSpPr>
        <p:spPr>
          <a:xfrm>
            <a:off x="2214851" y="2284581"/>
            <a:ext cx="1380120" cy="1183543"/>
          </a:xfrm>
          <a:custGeom>
            <a:avLst/>
            <a:gdLst/>
            <a:ahLst/>
            <a:cxnLst/>
            <a:rect l="l" t="t" r="r" b="b"/>
            <a:pathLst>
              <a:path w="994947" h="954838">
                <a:moveTo>
                  <a:pt x="31388" y="0"/>
                </a:moveTo>
                <a:lnTo>
                  <a:pt x="963559" y="0"/>
                </a:lnTo>
                <a:cubicBezTo>
                  <a:pt x="971884" y="0"/>
                  <a:pt x="979867" y="3307"/>
                  <a:pt x="985754" y="9193"/>
                </a:cubicBezTo>
                <a:cubicBezTo>
                  <a:pt x="991640" y="15080"/>
                  <a:pt x="994947" y="23063"/>
                  <a:pt x="994947" y="31388"/>
                </a:cubicBezTo>
                <a:lnTo>
                  <a:pt x="994947" y="923450"/>
                </a:lnTo>
                <a:cubicBezTo>
                  <a:pt x="994947" y="931774"/>
                  <a:pt x="991640" y="939758"/>
                  <a:pt x="985754" y="945645"/>
                </a:cubicBezTo>
                <a:cubicBezTo>
                  <a:pt x="979867" y="951531"/>
                  <a:pt x="971884" y="954838"/>
                  <a:pt x="963559" y="954838"/>
                </a:cubicBezTo>
                <a:lnTo>
                  <a:pt x="31388" y="954838"/>
                </a:lnTo>
                <a:cubicBezTo>
                  <a:pt x="23063" y="954838"/>
                  <a:pt x="15080" y="951531"/>
                  <a:pt x="9193" y="945645"/>
                </a:cubicBezTo>
                <a:cubicBezTo>
                  <a:pt x="3307" y="939758"/>
                  <a:pt x="0" y="931774"/>
                  <a:pt x="0" y="923450"/>
                </a:cubicBezTo>
                <a:lnTo>
                  <a:pt x="0" y="31388"/>
                </a:lnTo>
                <a:cubicBezTo>
                  <a:pt x="0" y="23063"/>
                  <a:pt x="3307" y="15080"/>
                  <a:pt x="9193" y="9193"/>
                </a:cubicBezTo>
                <a:cubicBezTo>
                  <a:pt x="15080" y="3307"/>
                  <a:pt x="23063" y="0"/>
                  <a:pt x="31388" y="0"/>
                </a:cubicBezTo>
                <a:close/>
              </a:path>
            </a:pathLst>
          </a:custGeom>
          <a:solidFill>
            <a:srgbClr val="ED7226"/>
          </a:solidFill>
        </p:spPr>
        <p:txBody>
          <a:bodyPr/>
          <a:lstStyle/>
          <a:p>
            <a:endParaRPr lang="en-US"/>
          </a:p>
        </p:txBody>
      </p:sp>
      <p:pic>
        <p:nvPicPr>
          <p:cNvPr id="72" name="Graphic 71" descr="Tools outline">
            <a:extLst>
              <a:ext uri="{FF2B5EF4-FFF2-40B4-BE49-F238E27FC236}">
                <a16:creationId xmlns:a16="http://schemas.microsoft.com/office/drawing/2014/main" id="{95DA9942-BE2B-0ACC-940F-B95BC54D4A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98749" y="2382847"/>
            <a:ext cx="914400" cy="914400"/>
          </a:xfrm>
          <a:prstGeom prst="rect">
            <a:avLst/>
          </a:prstGeom>
        </p:spPr>
      </p:pic>
      <p:pic>
        <p:nvPicPr>
          <p:cNvPr id="70" name="Graphic 69" descr="Tools outline">
            <a:extLst>
              <a:ext uri="{FF2B5EF4-FFF2-40B4-BE49-F238E27FC236}">
                <a16:creationId xmlns:a16="http://schemas.microsoft.com/office/drawing/2014/main" id="{3AE42E77-C07F-F1F3-78C3-CBB0E55758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7711" y="2398942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7A95D-9272-7C3A-3A67-DF329C72D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76C7D83F-128B-4DE3-C32A-19C300F81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BD7FDF3-803C-951F-D474-AE9EF7EE4C36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0008241-BA8A-E2EC-7E1D-B3B013802825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8C7A89A9-11BE-C780-348C-B337D252166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499507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5950">
                <a:ea typeface=" Avenir Next Arabic Bold"/>
              </a:rPr>
              <a:t>NIB Grants</a:t>
            </a:r>
            <a:endParaRPr lang="en-US" sz="5950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024D60C-605C-24F2-3235-2B37BE8E029B}"/>
              </a:ext>
            </a:extLst>
          </p:cNvPr>
          <p:cNvSpPr txBox="1"/>
          <p:nvPr/>
        </p:nvSpPr>
        <p:spPr>
          <a:xfrm>
            <a:off x="1028700" y="3028441"/>
            <a:ext cx="16215504" cy="4992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50000"/>
              </a:lnSpc>
            </a:pPr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 📝 </a:t>
            </a:r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  <a:hlinkClick r:id="rId3"/>
              </a:rPr>
              <a:t>Traditional Mentoring Grant</a:t>
            </a:r>
            <a:endParaRPr lang="en-US"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250000"/>
              </a:lnSpc>
            </a:pPr>
            <a:r>
              <a:rPr lang="en-US" sz="3000" dirty="0">
                <a:solidFill>
                  <a:srgbClr val="000000"/>
                </a:solidFill>
                <a:latin typeface="Arial"/>
                <a:cs typeface="Arial"/>
              </a:rPr>
              <a:t> 📝 </a:t>
            </a:r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  <a:hlinkClick r:id="rId4"/>
              </a:rPr>
              <a:t>Productivity, Training and Compliance (PTC) Grant </a:t>
            </a:r>
            <a:endParaRPr lang="en-US"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250000"/>
              </a:lnSpc>
            </a:pPr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 📝 </a:t>
            </a:r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NPA Compliance Grant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Please contact NIB </a:t>
            </a:r>
            <a:r>
              <a:rPr lang="en-US" sz="3000" dirty="0">
                <a:solidFill>
                  <a:srgbClr val="000000"/>
                </a:solidFill>
                <a:ea typeface="Arial"/>
                <a:cs typeface="Arial"/>
              </a:rPr>
              <a:t>Compliance (</a:t>
            </a:r>
            <a:r>
              <a:rPr lang="en-US" sz="3000" dirty="0">
                <a:solidFill>
                  <a:srgbClr val="000000"/>
                </a:solidFill>
                <a:ea typeface="Arial"/>
                <a:cs typeface="Arial"/>
                <a:hlinkClick r:id="rId5"/>
              </a:rPr>
              <a:t>Compliance@nib.org</a:t>
            </a:r>
            <a:r>
              <a:rPr lang="en-US" sz="3000" dirty="0">
                <a:solidFill>
                  <a:srgbClr val="000000"/>
                </a:solidFill>
                <a:ea typeface="Arial"/>
                <a:cs typeface="Arial"/>
              </a:rPr>
              <a:t>) for qualification questions.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29E48960-39D8-8352-17E0-B0E310B1FE4B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58282E-9686-E496-68BB-2F0ECC8F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01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2A83-B337-319D-6537-D5BF6CB6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8E2016EB-D0DF-192F-45AF-638A6D313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CAABAF-A1D9-4E6E-8F65-E58CBB099DEE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5778372-8393-8A12-2371-D3C082C738E6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B6BCD382-70E5-C77F-0AC9-C087CE4E8D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1028700"/>
            <a:ext cx="1499507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ts val="7169"/>
              </a:lnSpc>
              <a:spcBef>
                <a:spcPts val="0"/>
              </a:spcBef>
              <a:defRPr/>
            </a:pPr>
            <a:r>
              <a:rPr lang="en-US" sz="5950" b="1" i="0" u="none" strike="noStrike" kern="1200" cap="none" spc="0" normalizeH="0" baseline="0" noProof="0" dirty="0">
                <a:ln>
                  <a:noFill/>
                </a:ln>
                <a:solidFill>
                  <a:srgbClr val="023F62"/>
                </a:solidFill>
                <a:effectLst/>
                <a:uLnTx/>
                <a:uFillTx/>
                <a:latin typeface=" Avenir Next Arabic Bold"/>
                <a:ea typeface=" Avenir Next Arabic Bold"/>
                <a:cs typeface=" Avenir Next Arabic Bold"/>
              </a:rPr>
              <a:t>Summary of M-P Program</a:t>
            </a:r>
          </a:p>
        </p:txBody>
      </p:sp>
      <p:sp>
        <p:nvSpPr>
          <p:cNvPr id="27" name="TextBox 13" descr="Footer image - a dark blue bar lined in orange with the National Industries for the Blind logo in white">
            <a:extLst>
              <a:ext uri="{FF2B5EF4-FFF2-40B4-BE49-F238E27FC236}">
                <a16:creationId xmlns:a16="http://schemas.microsoft.com/office/drawing/2014/main" id="{91F3FA6A-4978-EBBB-9413-C8313E75CD38}"/>
              </a:ext>
            </a:extLst>
          </p:cNvPr>
          <p:cNvSpPr txBox="1"/>
          <p:nvPr/>
        </p:nvSpPr>
        <p:spPr>
          <a:xfrm rot="10800000">
            <a:off x="-1914513" y="9114938"/>
            <a:ext cx="16918287" cy="1504942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9A695B-B61F-A1B0-E65F-9C1FACEA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544012-90F1-FFB1-8AF7-60B7518161D6}"/>
              </a:ext>
            </a:extLst>
          </p:cNvPr>
          <p:cNvSpPr txBox="1"/>
          <p:nvPr/>
        </p:nvSpPr>
        <p:spPr>
          <a:xfrm>
            <a:off x="1028700" y="3560098"/>
            <a:ext cx="159939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✅ </a:t>
            </a:r>
            <a:r>
              <a:rPr lang="en-US" altLang="en-US" sz="2800" b="1" dirty="0">
                <a:latin typeface="Arial" panose="020B0604020202020204" pitchFamily="34" charset="0"/>
              </a:rPr>
              <a:t>Driving Business Diversification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✅ </a:t>
            </a:r>
            <a:r>
              <a:rPr lang="en-US" altLang="en-US" sz="2800" b="1" dirty="0">
                <a:latin typeface="Arial" panose="020B0604020202020204" pitchFamily="34" charset="0"/>
              </a:rPr>
              <a:t>Fostering Employment Growth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✅ </a:t>
            </a:r>
            <a:r>
              <a:rPr lang="en-US" altLang="en-US" sz="2800" b="1" dirty="0">
                <a:latin typeface="Arial" panose="020B0604020202020204" pitchFamily="34" charset="0"/>
              </a:rPr>
              <a:t>Delivering Stakeholder Benefits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5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C1EBB-CDA0-C238-1783-33B74C565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F9BBFDB-1564-C205-162E-FA6D83F8E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2492823"/>
            <a:ext cx="1450492" cy="74846"/>
            <a:chOff x="0" y="0"/>
            <a:chExt cx="257950" cy="1331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77A5D17-3711-73F5-B064-725C5A8614A8}"/>
                </a:ext>
              </a:extLst>
            </p:cNvPr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ED72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48A301A-EA08-DB7F-2C63-6633D0A52E55}"/>
                </a:ext>
              </a:extLst>
            </p:cNvPr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F199E13-FC9E-2385-F8EA-762C99E6A8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7929" y="1081454"/>
            <a:ext cx="1062077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ea typeface=" Avenir Next Arabic Bold"/>
                <a:sym typeface=" Avenir Next Arabic Bold"/>
              </a:rPr>
              <a:t>Contact Info and Questions</a:t>
            </a:r>
            <a:endParaRPr kumimoji="0" lang="en-US" sz="5974" b="1" i="0" u="none" strike="noStrike" kern="1200" cap="none" spc="0" normalizeH="0" baseline="0" noProof="0">
              <a:ln>
                <a:noFill/>
              </a:ln>
              <a:solidFill>
                <a:srgbClr val="023F62"/>
              </a:solidFill>
              <a:effectLst/>
              <a:uLnTx/>
              <a:uFillTx/>
              <a:latin typeface=" Avenir Next Arabic Bold"/>
              <a:ea typeface=" Avenir Next Arabic Bold"/>
              <a:cs typeface=" Avenir Next Arabic Bold"/>
              <a:sym typeface=" Avenir Next Arabic Bold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F01023D-1B84-625C-317B-0728E54C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2E381F-D343-0B8D-9D71-C29F5AF39DDD}"/>
              </a:ext>
            </a:extLst>
          </p:cNvPr>
          <p:cNvSpPr txBox="1"/>
          <p:nvPr/>
        </p:nvSpPr>
        <p:spPr>
          <a:xfrm>
            <a:off x="1342417" y="3666172"/>
            <a:ext cx="702337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Ryan Gold</a:t>
            </a:r>
            <a:endParaRPr lang="en-US" sz="3200"/>
          </a:p>
          <a:p>
            <a:r>
              <a:rPr lang="en-US" sz="2600" b="1"/>
              <a:t>Program Manager, Services Projects</a:t>
            </a:r>
            <a:endParaRPr lang="en-US" sz="2600"/>
          </a:p>
          <a:p>
            <a:r>
              <a:rPr lang="en-US" sz="2600" b="1" u="sng">
                <a:hlinkClick r:id="rId3"/>
              </a:rPr>
              <a:t>National Industries for the Blind (NIB)</a:t>
            </a:r>
            <a:endParaRPr lang="en-US" sz="2600"/>
          </a:p>
          <a:p>
            <a:r>
              <a:rPr lang="en-US" sz="2600" b="1"/>
              <a:t>3000 Potomac Avenue</a:t>
            </a:r>
            <a:endParaRPr lang="en-US" sz="2600"/>
          </a:p>
          <a:p>
            <a:r>
              <a:rPr lang="en-US" sz="2600" b="1"/>
              <a:t>Alexandria, Virginia  22305</a:t>
            </a:r>
            <a:endParaRPr lang="en-US" sz="2600"/>
          </a:p>
          <a:p>
            <a:r>
              <a:rPr lang="en-US" sz="2600" b="1"/>
              <a:t>Office (614B): 703- 310-0421</a:t>
            </a:r>
            <a:endParaRPr lang="en-US" sz="2600"/>
          </a:p>
          <a:p>
            <a:r>
              <a:rPr lang="en-US" sz="2600" b="1"/>
              <a:t>Cell: 703-201-9935</a:t>
            </a:r>
            <a:endParaRPr lang="en-US" sz="2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68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B PowerPoint Template - NIB and AbilityOne 2025 031325  -  Read-Only" id="{63847E20-0865-4A27-B7D0-DB46D26FAEB7}" vid="{9822AFFC-6886-47BF-A028-D958646A74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3C352952C96549AA2AFEF2BA0B5B89" ma:contentTypeVersion="3" ma:contentTypeDescription="Create a new document." ma:contentTypeScope="" ma:versionID="4a684967b812a928c2afb00f8a661599">
  <xsd:schema xmlns:xsd="http://www.w3.org/2001/XMLSchema" xmlns:xs="http://www.w3.org/2001/XMLSchema" xmlns:p="http://schemas.microsoft.com/office/2006/metadata/properties" xmlns:ns2="f25d037c-725e-4570-8328-40c01fee1597" targetNamespace="http://schemas.microsoft.com/office/2006/metadata/properties" ma:root="true" ma:fieldsID="96b24fe1479edde394ff183446688799" ns2:_="">
    <xsd:import namespace="f25d037c-725e-4570-8328-40c01fee15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5d037c-725e-4570-8328-40c01fee15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AB261A-62BE-4C6F-9890-3BF0BFF555A9}">
  <ds:schemaRefs>
    <ds:schemaRef ds:uri="http://purl.org/dc/elements/1.1/"/>
    <ds:schemaRef ds:uri="f25d037c-725e-4570-8328-40c01fee1597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8FF6E92-1257-470A-925E-57B4095FB1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6F48B2-7D5E-438F-A275-B3052DBB87FA}"/>
</file>

<file path=docMetadata/LabelInfo.xml><?xml version="1.0" encoding="utf-8"?>
<clbl:labelList xmlns:clbl="http://schemas.microsoft.com/office/2020/mipLabelMetadata">
  <clbl:label id="{3de9faa6-9fe1-49b3-9a08-227a296b54a6}" enabled="1" method="Privileged" siteId="{d5fe813e-0caa-432a-b2ac-d555aa91bd1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b05f20dba516100dc0a088c33c04b48198972b37d4f51884f0fa7b33637</Template>
  <TotalTime>5654</TotalTime>
  <Words>1121</Words>
  <Application>Microsoft Office PowerPoint</Application>
  <PresentationFormat>Custom</PresentationFormat>
  <Paragraphs>196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 Bold</vt:lpstr>
      <vt:lpstr>Aptos</vt:lpstr>
      <vt:lpstr>Arial</vt:lpstr>
      <vt:lpstr> Avenir Next Arabic Bold</vt:lpstr>
      <vt:lpstr>Office Theme</vt:lpstr>
      <vt:lpstr>MENTOR-PROTEGE  PROGRAM</vt:lpstr>
      <vt:lpstr>💡Why the Mentor-Protégé Program?</vt:lpstr>
      <vt:lpstr>🚀 Goals of the Mentor Protégé Program</vt:lpstr>
      <vt:lpstr> 🔧Program Structure</vt:lpstr>
      <vt:lpstr>Finding Mentors and Opportunities </vt:lpstr>
      <vt:lpstr>Comparison of SBA and NIB M-P Programs</vt:lpstr>
      <vt:lpstr>Benefits to Stakeholders</vt:lpstr>
      <vt:lpstr>PowerPoint Presentation</vt:lpstr>
      <vt:lpstr>Roles and Responsibilities</vt:lpstr>
      <vt:lpstr>Resources and Governance</vt:lpstr>
      <vt:lpstr>NIB Grants</vt:lpstr>
      <vt:lpstr>Summary of M-P Program</vt:lpstr>
      <vt:lpstr>Contact Info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Bagley, Kathy</dc:creator>
  <cp:lastModifiedBy>Gold, Ryan</cp:lastModifiedBy>
  <cp:revision>7</cp:revision>
  <cp:lastPrinted>2025-11-13T17:54:17Z</cp:lastPrinted>
  <dcterms:created xsi:type="dcterms:W3CDTF">2025-03-17T18:57:48Z</dcterms:created>
  <dcterms:modified xsi:type="dcterms:W3CDTF">2026-05-14T15:35:05Z</dcterms:modified>
  <dc:identifier>DAGdhguemQI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0x010100C43C352952C96549AA2AFEF2BA0B5B89</vt:lpwstr>
  </property>
</Properties>
</file>